
<file path=[Content_Types].xml><?xml version="1.0" encoding="utf-8"?>
<Types xmlns="http://schemas.openxmlformats.org/package/2006/content-types">
  <Default Extension="png" ContentType="image/png"/>
  <Default Extension="tmp"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70" r:id="rId3"/>
    <p:sldMasterId id="2147483658" r:id="rId4"/>
    <p:sldMasterId id="2147483684" r:id="rId5"/>
    <p:sldMasterId id="2147483699" r:id="rId6"/>
  </p:sldMasterIdLst>
  <p:notesMasterIdLst>
    <p:notesMasterId r:id="rId28"/>
  </p:notesMasterIdLst>
  <p:sldIdLst>
    <p:sldId id="277" r:id="rId7"/>
    <p:sldId id="256" r:id="rId8"/>
    <p:sldId id="266" r:id="rId9"/>
    <p:sldId id="257" r:id="rId10"/>
    <p:sldId id="329" r:id="rId11"/>
    <p:sldId id="330" r:id="rId12"/>
    <p:sldId id="331" r:id="rId13"/>
    <p:sldId id="332" r:id="rId14"/>
    <p:sldId id="333" r:id="rId15"/>
    <p:sldId id="317" r:id="rId16"/>
    <p:sldId id="322" r:id="rId17"/>
    <p:sldId id="323" r:id="rId18"/>
    <p:sldId id="324" r:id="rId19"/>
    <p:sldId id="327" r:id="rId20"/>
    <p:sldId id="328" r:id="rId21"/>
    <p:sldId id="310" r:id="rId22"/>
    <p:sldId id="312" r:id="rId23"/>
    <p:sldId id="325" r:id="rId24"/>
    <p:sldId id="274" r:id="rId25"/>
    <p:sldId id="297" r:id="rId26"/>
    <p:sldId id="281" r:id="rId27"/>
  </p:sldIdLst>
  <p:sldSz cx="12192000" cy="6858000"/>
  <p:notesSz cx="7010400" cy="92964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ner, Jim - ETA" initials="GJ-E" lastIdx="1" clrIdx="0">
    <p:extLst>
      <p:ext uri="{19B8F6BF-5375-455C-9EA6-DF929625EA0E}">
        <p15:presenceInfo xmlns:p15="http://schemas.microsoft.com/office/powerpoint/2012/main" userId="S-1-5-21-2522062978-2635407418-847139880-35058" providerId="AD"/>
      </p:ext>
    </p:extLst>
  </p:cmAuthor>
  <p:cmAuthor id="2" name="Beebe, Michelle E - ETA" initials="BME-E" lastIdx="1" clrIdx="1">
    <p:extLst>
      <p:ext uri="{19B8F6BF-5375-455C-9EA6-DF929625EA0E}">
        <p15:presenceInfo xmlns:p15="http://schemas.microsoft.com/office/powerpoint/2012/main" userId="S-1-5-21-2522062978-2635407418-847139880-690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8A0A45-2FF7-4638-91B2-B2C20835A40D}" v="107" dt="2020-01-16T18:53:19.8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03" autoAdjust="0"/>
    <p:restoredTop sz="94660"/>
  </p:normalViewPr>
  <p:slideViewPr>
    <p:cSldViewPr snapToGrid="0">
      <p:cViewPr varScale="1">
        <p:scale>
          <a:sx n="78" d="100"/>
          <a:sy n="78" d="100"/>
        </p:scale>
        <p:origin x="498" y="96"/>
      </p:cViewPr>
      <p:guideLst/>
    </p:cSldViewPr>
  </p:slideViewPr>
  <p:notesTextViewPr>
    <p:cViewPr>
      <p:scale>
        <a:sx n="1" d="1"/>
        <a:sy n="1" d="1"/>
      </p:scale>
      <p:origin x="0" y="0"/>
    </p:cViewPr>
  </p:notesTextViewPr>
  <p:notesViewPr>
    <p:cSldViewPr snapToGrid="0" showGuides="1">
      <p:cViewPr varScale="1">
        <p:scale>
          <a:sx n="84" d="100"/>
          <a:sy n="84" d="100"/>
        </p:scale>
        <p:origin x="382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2.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3" Type="http://schemas.microsoft.com/office/2015/10/relationships/revisionInfo" Target="revisionInfo.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9B57773-3BAA-418C-9BDB-0F9C1E1BF433}" type="datetimeFigureOut">
              <a:rPr lang="en-US" smtClean="0"/>
              <a:t>3/25/2020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B342BB8-3F7E-4150-BE07-912221E53E6C}" type="slidenum">
              <a:rPr lang="en-US" smtClean="0"/>
              <a:t>‹#›</a:t>
            </a:fld>
            <a:endParaRPr lang="en-US" dirty="0"/>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20</a:t>
            </a:fld>
            <a:endParaRPr lang="en-US" dirty="0"/>
          </a:p>
        </p:txBody>
      </p:sp>
    </p:spTree>
    <p:extLst>
      <p:ext uri="{BB962C8B-B14F-4D97-AF65-F5344CB8AC3E}">
        <p14:creationId xmlns:p14="http://schemas.microsoft.com/office/powerpoint/2010/main" val="3408180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21</a:t>
            </a:fld>
            <a:endParaRPr lang="en-US" dirty="0"/>
          </a:p>
        </p:txBody>
      </p:sp>
    </p:spTree>
    <p:extLst>
      <p:ext uri="{BB962C8B-B14F-4D97-AF65-F5344CB8AC3E}">
        <p14:creationId xmlns:p14="http://schemas.microsoft.com/office/powerpoint/2010/main" val="3687218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sv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4.sv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29.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 xmlns:adec="http://schemas.microsoft.com/office/drawing/2017/decorative" val="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68051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59188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26791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80353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92449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 xmlns:adec="http://schemas.microsoft.com/office/drawing/2017/decorative" val="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91576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88625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3261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dirty="0"/>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50565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82050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868525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68793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07761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69896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 xmlns:adec="http://schemas.microsoft.com/office/drawing/2017/decorative" val="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dirty="0"/>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dirty="0"/>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dirty="0"/>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1.emf"/><Relationship Id="rId4" Type="http://schemas.openxmlformats.org/officeDocument/2006/relationships/slideLayout" Target="../slideLayouts/slideLayout14.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3.xml"/><Relationship Id="rId7" Type="http://schemas.openxmlformats.org/officeDocument/2006/relationships/image" Target="../media/image1.emf"/><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4.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microsoft.com/office/2007/relationships/hdphoto" Target="../media/hdphoto1.wdp"/><Relationship Id="rId5" Type="http://schemas.openxmlformats.org/officeDocument/2006/relationships/slideLayout" Target="../slideLayouts/slideLayout30.xml"/><Relationship Id="rId10" Type="http://schemas.openxmlformats.org/officeDocument/2006/relationships/image" Target="../media/image2.png"/><Relationship Id="rId4" Type="http://schemas.openxmlformats.org/officeDocument/2006/relationships/slideLayout" Target="../slideLayouts/slideLayout29.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 xmlns:adec="http://schemas.microsoft.com/office/drawing/2017/decorative" val="1"/>
              </a:ext>
            </a:extLst>
          </p:cNvPr>
          <p:cNvPicPr>
            <a:picLocks noChangeAspect="1"/>
          </p:cNvPicPr>
          <p:nvPr userDrawn="1"/>
        </p:nvPicPr>
        <p:blipFill>
          <a:blip r:embed="rId12"/>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 xmlns:adec="http://schemas.microsoft.com/office/drawing/2017/decorative" val="1"/>
              </a:ext>
            </a:extLst>
          </p:cNvPr>
          <p:cNvPicPr>
            <a:picLocks noChangeAspect="1"/>
          </p:cNvPicPr>
          <p:nvPr userDrawn="1"/>
        </p:nvPicPr>
        <p:blipFill>
          <a:blip r:embed="rId13" cstate="hqprint">
            <a:alphaModFix amt="70000"/>
            <a:extLst>
              <a:ext uri="{BEBA8EAE-BF5A-486C-A8C5-ECC9F3942E4B}">
                <a14:imgProps xmlns:a14="http://schemas.microsoft.com/office/drawing/2010/main">
                  <a14:imgLayer r:embed="rId1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hyperlink" Target="https://oui.doleta.gov/unemploy/" TargetMode="Externa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hyperlink" Target="mailto:covid-19@dol.gov" TargetMode="Externa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hyperlink" Target="mailto:covid-19@dol.gov" TargetMode="External"/><Relationship Id="rId7" Type="http://schemas.openxmlformats.org/officeDocument/2006/relationships/hyperlink" Target="https://stc.workforcegps.org/" TargetMode="External"/><Relationship Id="rId2" Type="http://schemas.openxmlformats.org/officeDocument/2006/relationships/slideLayout" Target="../slideLayouts/slideLayout15.xml"/><Relationship Id="rId1" Type="http://schemas.openxmlformats.org/officeDocument/2006/relationships/tags" Target="../tags/tag19.xml"/><Relationship Id="rId6" Type="http://schemas.openxmlformats.org/officeDocument/2006/relationships/hyperlink" Target="https://oui.doleta.gov/unemploy/docs/trustFundSolvReport2020.pdf" TargetMode="External"/><Relationship Id="rId5" Type="http://schemas.openxmlformats.org/officeDocument/2006/relationships/hyperlink" Target="https://wdr.doleta.gov/directives/corr_doc.cfm?DOCN=8893" TargetMode="External"/><Relationship Id="rId4" Type="http://schemas.openxmlformats.org/officeDocument/2006/relationships/hyperlink" Target="https://wdr.doleta.gov/directives/corr_doc.cfm?DOCN=8634" TargetMode="Externa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xml"/><Relationship Id="rId1" Type="http://schemas.openxmlformats.org/officeDocument/2006/relationships/tags" Target="../tags/tag20.xml"/><Relationship Id="rId4" Type="http://schemas.openxmlformats.org/officeDocument/2006/relationships/hyperlink" Target="Support@workforceGPS.org"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5.xml"/><Relationship Id="rId1" Type="http://schemas.openxmlformats.org/officeDocument/2006/relationships/tags" Target="../tags/tag21.xml"/><Relationship Id="rId4" Type="http://schemas.openxmlformats.org/officeDocument/2006/relationships/hyperlink" Target="mailto:covid-19@dol.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slideLayout" Target="../slideLayouts/slideLayout19.xml"/><Relationship Id="rId1" Type="http://schemas.openxmlformats.org/officeDocument/2006/relationships/tags" Target="../tags/tag3.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11B7818-C123-4CF9-B8D5-062A839522B2}"/>
              </a:ext>
            </a:extLst>
          </p:cNvPr>
          <p:cNvSpPr>
            <a:spLocks noGrp="1"/>
          </p:cNvSpPr>
          <p:nvPr>
            <p:ph type="sldNum" sz="quarter" idx="12"/>
          </p:nvPr>
        </p:nvSpPr>
        <p:spPr/>
        <p:txBody>
          <a:bodyPr/>
          <a:lstStyle/>
          <a:p>
            <a:fld id="{158B7785-F6D6-45F8-833E-07BD84680091}" type="slidenum">
              <a:rPr lang="en-US" smtClean="0"/>
              <a:pPr/>
              <a:t>1</a:t>
            </a:fld>
            <a:endParaRPr lang="en-US" dirty="0"/>
          </a:p>
        </p:txBody>
      </p:sp>
      <p:sp>
        <p:nvSpPr>
          <p:cNvPr id="3" name="Title 2">
            <a:extLst>
              <a:ext uri="{FF2B5EF4-FFF2-40B4-BE49-F238E27FC236}">
                <a16:creationId xmlns:a16="http://schemas.microsoft.com/office/drawing/2014/main" id="{DCF752CF-6FCB-42A1-A1C5-EEF678B33718}"/>
              </a:ext>
            </a:extLst>
          </p:cNvPr>
          <p:cNvSpPr>
            <a:spLocks noGrp="1"/>
          </p:cNvSpPr>
          <p:nvPr>
            <p:ph type="title"/>
          </p:nvPr>
        </p:nvSpPr>
        <p:spPr/>
        <p:txBody>
          <a:bodyPr/>
          <a:lstStyle/>
          <a:p>
            <a:r>
              <a:rPr lang="en-US" dirty="0"/>
              <a:t>Where Are You?</a:t>
            </a:r>
          </a:p>
        </p:txBody>
      </p:sp>
      <p:sp>
        <p:nvSpPr>
          <p:cNvPr id="2" name="Text Placeholder 1">
            <a:extLst>
              <a:ext uri="{FF2B5EF4-FFF2-40B4-BE49-F238E27FC236}">
                <a16:creationId xmlns:a16="http://schemas.microsoft.com/office/drawing/2014/main" id="{F9657500-EFA7-4B4C-BA82-1BC2FA8AF541}"/>
              </a:ext>
            </a:extLst>
          </p:cNvPr>
          <p:cNvSpPr>
            <a:spLocks noGrp="1"/>
          </p:cNvSpPr>
          <p:nvPr>
            <p:ph type="body" sz="quarter" idx="13"/>
          </p:nvPr>
        </p:nvSpPr>
        <p:spPr/>
        <p:txBody>
          <a:bodyPr/>
          <a:lstStyle/>
          <a:p>
            <a:r>
              <a:rPr lang="en-US" dirty="0"/>
              <a:t>Please enter your location in the chat window</a:t>
            </a:r>
          </a:p>
          <a:p>
            <a:pPr lvl="1"/>
            <a:r>
              <a:rPr lang="en-US" dirty="0"/>
              <a:t>(lower left of screen)</a:t>
            </a:r>
          </a:p>
        </p:txBody>
      </p:sp>
    </p:spTree>
    <p:extLst>
      <p:ext uri="{BB962C8B-B14F-4D97-AF65-F5344CB8AC3E}">
        <p14:creationId xmlns:p14="http://schemas.microsoft.com/office/powerpoint/2010/main" val="3263777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10</a:t>
            </a:fld>
            <a:endParaRPr lang="en-US" dirty="0"/>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normAutofit/>
          </a:bodyPr>
          <a:lstStyle/>
          <a:p>
            <a:r>
              <a:rPr lang="en-US" dirty="0" smtClean="0"/>
              <a:t>Emergency Administrative Grants</a:t>
            </a:r>
            <a:endParaRPr lang="en-US" dirty="0"/>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p:txBody>
          <a:bodyPr>
            <a:normAutofit/>
          </a:bodyPr>
          <a:lstStyle/>
          <a:p>
            <a:pPr lvl="0"/>
            <a:r>
              <a:rPr lang="en-US" dirty="0"/>
              <a:t>Section 4102(a) of EUISAA added a new subsection (h) to Section 903, </a:t>
            </a:r>
            <a:r>
              <a:rPr lang="en-US" dirty="0" smtClean="0"/>
              <a:t>SSA, </a:t>
            </a:r>
            <a:r>
              <a:rPr lang="en-US" dirty="0"/>
              <a:t>authorizing a total of $1,000,000,000 in emergency grants to </a:t>
            </a:r>
            <a:r>
              <a:rPr lang="en-US" dirty="0" smtClean="0"/>
              <a:t>states. </a:t>
            </a:r>
            <a:endParaRPr lang="en-US" dirty="0"/>
          </a:p>
          <a:p>
            <a:r>
              <a:rPr lang="en-US" dirty="0" smtClean="0"/>
              <a:t>Funds </a:t>
            </a:r>
            <a:r>
              <a:rPr lang="en-US" dirty="0"/>
              <a:t>provided through these emergency administrative grants may only be used for administration of the UC Program and are not available to be used for the payment of UC </a:t>
            </a:r>
            <a:r>
              <a:rPr lang="en-US" dirty="0" smtClean="0"/>
              <a:t>benefits. </a:t>
            </a:r>
          </a:p>
          <a:p>
            <a:r>
              <a:rPr lang="en-US" dirty="0" smtClean="0"/>
              <a:t>Each </a:t>
            </a:r>
            <a:r>
              <a:rPr lang="en-US" dirty="0"/>
              <a:t>state's share is based on its proportionate share of calendar year 2018 Federal Unemployment Tax Act (FUTA) taxable </a:t>
            </a:r>
            <a:r>
              <a:rPr lang="en-US" dirty="0" smtClean="0"/>
              <a:t>wages. </a:t>
            </a:r>
            <a:endParaRPr lang="en-US" dirty="0"/>
          </a:p>
          <a:p>
            <a:r>
              <a:rPr lang="en-US" dirty="0"/>
              <a:t>States </a:t>
            </a:r>
            <a:r>
              <a:rPr lang="en-US" dirty="0" smtClean="0"/>
              <a:t>meeting the new law’s requirements are </a:t>
            </a:r>
            <a:r>
              <a:rPr lang="en-US" dirty="0"/>
              <a:t>eligible for two equal, separate, and distinct </a:t>
            </a:r>
            <a:r>
              <a:rPr lang="en-US" dirty="0" smtClean="0"/>
              <a:t>allotments</a:t>
            </a:r>
          </a:p>
          <a:p>
            <a:r>
              <a:rPr lang="en-US" dirty="0" smtClean="0"/>
              <a:t>Each allotment has specific </a:t>
            </a:r>
            <a:r>
              <a:rPr lang="en-US" dirty="0"/>
              <a:t>application criteria.</a:t>
            </a:r>
            <a:endParaRPr lang="en-US" dirty="0" smtClean="0"/>
          </a:p>
        </p:txBody>
      </p:sp>
    </p:spTree>
    <p:custDataLst>
      <p:tags r:id="rId1"/>
    </p:custDataLst>
    <p:extLst>
      <p:ext uri="{BB962C8B-B14F-4D97-AF65-F5344CB8AC3E}">
        <p14:creationId xmlns:p14="http://schemas.microsoft.com/office/powerpoint/2010/main" val="3680380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11</a:t>
            </a:fld>
            <a:endParaRPr lang="en-US" dirty="0"/>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normAutofit/>
          </a:bodyPr>
          <a:lstStyle/>
          <a:p>
            <a:r>
              <a:rPr lang="en-US" dirty="0" smtClean="0"/>
              <a:t>Emergency Administrative Grants– Allotment I</a:t>
            </a:r>
            <a:endParaRPr lang="en-US" dirty="0"/>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p:txBody>
          <a:bodyPr>
            <a:normAutofit fontScale="92500"/>
          </a:bodyPr>
          <a:lstStyle/>
          <a:p>
            <a:pPr lvl="0"/>
            <a:r>
              <a:rPr lang="en-US" sz="2200" dirty="0"/>
              <a:t>According to 42 U.S.C. §1103(h)(1)(C)(i), 50 percent of the state’s available emergency administrative grant funds will be transferred to the state not later than 60 days after the date of </a:t>
            </a:r>
            <a:r>
              <a:rPr lang="en-US" sz="2200" dirty="0" smtClean="0"/>
              <a:t>enactment (May 15) </a:t>
            </a:r>
          </a:p>
          <a:p>
            <a:pPr lvl="0"/>
            <a:r>
              <a:rPr lang="en-US" sz="2200" dirty="0" smtClean="0"/>
              <a:t>States must </a:t>
            </a:r>
            <a:r>
              <a:rPr lang="en-US" sz="2200" dirty="0"/>
              <a:t>meets each of the following three conditions:</a:t>
            </a:r>
          </a:p>
          <a:p>
            <a:pPr lvl="1"/>
            <a:r>
              <a:rPr lang="en-US" sz="2200" dirty="0" smtClean="0"/>
              <a:t>The </a:t>
            </a:r>
            <a:r>
              <a:rPr lang="en-US" sz="2200" dirty="0"/>
              <a:t>state requires employers to provide notification of the availability of UC to employees at the time of separation from employment.  States may base the notification on </a:t>
            </a:r>
            <a:r>
              <a:rPr lang="en-US" sz="2200" b="1" dirty="0"/>
              <a:t>Attachment 3</a:t>
            </a:r>
            <a:r>
              <a:rPr lang="en-US" sz="2200" dirty="0"/>
              <a:t>, which </a:t>
            </a:r>
            <a:r>
              <a:rPr lang="en-US" sz="2200" dirty="0" smtClean="0"/>
              <a:t>contains </a:t>
            </a:r>
            <a:r>
              <a:rPr lang="en-US" sz="2200" dirty="0"/>
              <a:t>model language</a:t>
            </a:r>
            <a:r>
              <a:rPr lang="en-US" sz="2200" dirty="0" smtClean="0"/>
              <a:t>.</a:t>
            </a:r>
          </a:p>
          <a:p>
            <a:pPr lvl="1"/>
            <a:r>
              <a:rPr lang="en-US" sz="2200" dirty="0"/>
              <a:t>The state ensures that applications for benefits and assistance with the application process are accessible in at least two of the following mediums: in-person, phone, or </a:t>
            </a:r>
            <a:r>
              <a:rPr lang="en-US" sz="2200" dirty="0" smtClean="0"/>
              <a:t>online.</a:t>
            </a:r>
          </a:p>
          <a:p>
            <a:pPr lvl="1"/>
            <a:r>
              <a:rPr lang="en-US" sz="2200" dirty="0"/>
              <a:t>The state notifies </a:t>
            </a:r>
            <a:r>
              <a:rPr lang="en-US" sz="2200" dirty="0" smtClean="0"/>
              <a:t>an applicant </a:t>
            </a:r>
            <a:r>
              <a:rPr lang="en-US" sz="2200" dirty="0"/>
              <a:t>when </a:t>
            </a:r>
            <a:r>
              <a:rPr lang="en-US" sz="2200" dirty="0" smtClean="0"/>
              <a:t>the application </a:t>
            </a:r>
            <a:r>
              <a:rPr lang="en-US" sz="2200" dirty="0"/>
              <a:t>is received and is being processed and, if states cannot process an application, the state provides information to the applicant on why and what steps the applicant can take to ensure the successful processing of the application</a:t>
            </a:r>
            <a:r>
              <a:rPr lang="en-US" sz="2200" dirty="0" smtClean="0"/>
              <a:t>.</a:t>
            </a:r>
          </a:p>
          <a:p>
            <a:r>
              <a:rPr lang="en-US" sz="2200" dirty="0"/>
              <a:t>EUISAA requires that states receiving Allotment I of the emergency administrative grants must prepare a report to Congress and the Department due one year after the date of enactment.  Additional instruction regarding the requirements of such reporting will be provided in separate guidance. </a:t>
            </a:r>
          </a:p>
          <a:p>
            <a:pPr lvl="1"/>
            <a:endParaRPr lang="en-US" dirty="0"/>
          </a:p>
          <a:p>
            <a:pPr lvl="1"/>
            <a:endParaRPr lang="en-US" dirty="0"/>
          </a:p>
        </p:txBody>
      </p:sp>
    </p:spTree>
    <p:custDataLst>
      <p:tags r:id="rId1"/>
    </p:custDataLst>
    <p:extLst>
      <p:ext uri="{BB962C8B-B14F-4D97-AF65-F5344CB8AC3E}">
        <p14:creationId xmlns:p14="http://schemas.microsoft.com/office/powerpoint/2010/main" val="40939473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12</a:t>
            </a:fld>
            <a:endParaRPr lang="en-US" dirty="0"/>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normAutofit/>
          </a:bodyPr>
          <a:lstStyle/>
          <a:p>
            <a:r>
              <a:rPr lang="en-US" dirty="0" smtClean="0"/>
              <a:t>Emergency Administrative Grants– Allotment II</a:t>
            </a:r>
            <a:endParaRPr lang="en-US" dirty="0"/>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p:txBody>
          <a:bodyPr>
            <a:normAutofit fontScale="70000" lnSpcReduction="20000"/>
          </a:bodyPr>
          <a:lstStyle/>
          <a:p>
            <a:pPr lvl="0">
              <a:lnSpc>
                <a:spcPct val="120000"/>
              </a:lnSpc>
            </a:pPr>
            <a:r>
              <a:rPr lang="en-US" dirty="0"/>
              <a:t>According to 42 U.S.C. §1103(h)(1)(C)(ii), the other 50 percent of the state’s available emergency administrative grant funds will be available if the state’s initial claims for unemployment </a:t>
            </a:r>
            <a:r>
              <a:rPr lang="en-US" dirty="0" smtClean="0"/>
              <a:t>increase </a:t>
            </a:r>
            <a:r>
              <a:rPr lang="en-US" dirty="0"/>
              <a:t>by 10 percent over the same rolling quarter in the previous calendar year and the state meets both of the following two </a:t>
            </a:r>
            <a:r>
              <a:rPr lang="en-US" dirty="0" smtClean="0"/>
              <a:t>requirements:</a:t>
            </a:r>
            <a:endParaRPr lang="en-US" dirty="0"/>
          </a:p>
          <a:p>
            <a:pPr lvl="1">
              <a:lnSpc>
                <a:spcPct val="120000"/>
              </a:lnSpc>
              <a:buFont typeface="Wingdings" panose="05000000000000000000" pitchFamily="2" charset="2"/>
              <a:buChar char="Ø"/>
            </a:pPr>
            <a:r>
              <a:rPr lang="en-US" sz="2600" dirty="0"/>
              <a:t> </a:t>
            </a:r>
            <a:r>
              <a:rPr lang="en-US" sz="2600" dirty="0" smtClean="0"/>
              <a:t>The </a:t>
            </a:r>
            <a:r>
              <a:rPr lang="en-US" sz="2600" dirty="0"/>
              <a:t>state expresses its commitment to maintain and strengthen access to the unemployment compensation system, including through initial and continued claims.</a:t>
            </a:r>
          </a:p>
          <a:p>
            <a:pPr marL="457200" lvl="1" indent="0">
              <a:lnSpc>
                <a:spcPct val="120000"/>
              </a:lnSpc>
              <a:buNone/>
            </a:pPr>
            <a:r>
              <a:rPr lang="en-US" sz="2600" dirty="0"/>
              <a:t> </a:t>
            </a:r>
          </a:p>
          <a:p>
            <a:pPr lvl="1">
              <a:lnSpc>
                <a:spcPct val="120000"/>
              </a:lnSpc>
              <a:buFont typeface="Wingdings" panose="05000000000000000000" pitchFamily="2" charset="2"/>
              <a:buChar char="Ø"/>
            </a:pPr>
            <a:r>
              <a:rPr lang="en-US" sz="2600" dirty="0"/>
              <a:t>The state demonstrates steps it has taken or will take to ease eligibility requirements and access to </a:t>
            </a:r>
            <a:r>
              <a:rPr lang="en-US" sz="2600" dirty="0" smtClean="0"/>
              <a:t>UC </a:t>
            </a:r>
            <a:r>
              <a:rPr lang="en-US" sz="2600" dirty="0"/>
              <a:t>including modifying or suspending work search requirements and the waiting </a:t>
            </a:r>
            <a:r>
              <a:rPr lang="en-US" sz="2600" dirty="0" smtClean="0"/>
              <a:t>week for claimants, </a:t>
            </a:r>
            <a:r>
              <a:rPr lang="en-US" sz="2600" dirty="0"/>
              <a:t>and non-charging employers directly impacted by COVID-19 due to an illness in the workplace or direction from a public health official to isolate or quarantine workers.</a:t>
            </a:r>
          </a:p>
          <a:p>
            <a:pPr>
              <a:lnSpc>
                <a:spcPct val="120000"/>
              </a:lnSpc>
            </a:pPr>
            <a:r>
              <a:rPr lang="en-US" dirty="0"/>
              <a:t>For purposes of determining if and when a state’s initial claims for unemployment have increased by 10 </a:t>
            </a:r>
            <a:r>
              <a:rPr lang="en-US" dirty="0" smtClean="0"/>
              <a:t>percent, </a:t>
            </a:r>
            <a:r>
              <a:rPr lang="en-US" dirty="0"/>
              <a:t>the Department will aggregate initial claims reported on the ETA 5159 report for State UI, </a:t>
            </a:r>
            <a:r>
              <a:rPr lang="en-US" dirty="0" smtClean="0"/>
              <a:t>UCFE, </a:t>
            </a:r>
            <a:r>
              <a:rPr lang="en-US" dirty="0"/>
              <a:t>and </a:t>
            </a:r>
            <a:r>
              <a:rPr lang="en-US" dirty="0" smtClean="0"/>
              <a:t>UCX </a:t>
            </a:r>
            <a:r>
              <a:rPr lang="en-US" dirty="0"/>
              <a:t>for the most recent three-month period in the previous year.  This information will be posted on the Department’s website (</a:t>
            </a:r>
            <a:r>
              <a:rPr lang="en-US" u="sng" dirty="0">
                <a:hlinkClick r:id="rId3"/>
              </a:rPr>
              <a:t>https://oui.doleta.gov/unemploy/</a:t>
            </a:r>
            <a:r>
              <a:rPr lang="en-US" dirty="0"/>
              <a:t>) under “General information related to Unemployment Insurance.”</a:t>
            </a:r>
          </a:p>
          <a:p>
            <a:endParaRPr lang="en-US" dirty="0" smtClean="0"/>
          </a:p>
        </p:txBody>
      </p:sp>
    </p:spTree>
    <p:custDataLst>
      <p:tags r:id="rId1"/>
    </p:custDataLst>
    <p:extLst>
      <p:ext uri="{BB962C8B-B14F-4D97-AF65-F5344CB8AC3E}">
        <p14:creationId xmlns:p14="http://schemas.microsoft.com/office/powerpoint/2010/main" val="3646178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13</a:t>
            </a:fld>
            <a:endParaRPr lang="en-US" dirty="0"/>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a:xfrm>
            <a:off x="1190876" y="0"/>
            <a:ext cx="11081334" cy="786384"/>
          </a:xfrm>
        </p:spPr>
        <p:txBody>
          <a:bodyPr>
            <a:normAutofit/>
          </a:bodyPr>
          <a:lstStyle/>
          <a:p>
            <a:r>
              <a:rPr lang="en-US" dirty="0" smtClean="0"/>
              <a:t>Emergency Administrative Grants– How to Apply</a:t>
            </a:r>
            <a:endParaRPr lang="en-US" dirty="0"/>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p:txBody>
          <a:bodyPr>
            <a:normAutofit/>
          </a:bodyPr>
          <a:lstStyle/>
          <a:p>
            <a:pPr lvl="0"/>
            <a:r>
              <a:rPr lang="en-US" dirty="0"/>
              <a:t>States have the option of applying for each of the two allotments </a:t>
            </a:r>
            <a:r>
              <a:rPr lang="en-US" dirty="0" smtClean="0"/>
              <a:t>separately </a:t>
            </a:r>
            <a:r>
              <a:rPr lang="en-US" u="sng" dirty="0" smtClean="0"/>
              <a:t>or</a:t>
            </a:r>
            <a:r>
              <a:rPr lang="en-US" dirty="0" smtClean="0"/>
              <a:t> submit a single application requesting both allotments if they meet the requirements for both allotments.</a:t>
            </a:r>
          </a:p>
          <a:p>
            <a:pPr lvl="1"/>
            <a:r>
              <a:rPr lang="en-US" dirty="0" smtClean="0"/>
              <a:t>To be eligible to apply for Allotment II, the </a:t>
            </a:r>
            <a:r>
              <a:rPr lang="en-US" dirty="0"/>
              <a:t>state </a:t>
            </a:r>
            <a:r>
              <a:rPr lang="en-US" dirty="0" smtClean="0"/>
              <a:t>must meet </a:t>
            </a:r>
            <a:r>
              <a:rPr lang="en-US" dirty="0"/>
              <a:t>the 10 percent increase in initial claims activity (compared to the same </a:t>
            </a:r>
            <a:r>
              <a:rPr lang="en-US" dirty="0" smtClean="0"/>
              <a:t>rolling quarter </a:t>
            </a:r>
            <a:r>
              <a:rPr lang="en-US" dirty="0"/>
              <a:t>in the previous calendar year</a:t>
            </a:r>
            <a:r>
              <a:rPr lang="en-US" dirty="0" smtClean="0"/>
              <a:t>).</a:t>
            </a:r>
            <a:endParaRPr lang="en-US" dirty="0"/>
          </a:p>
          <a:p>
            <a:r>
              <a:rPr lang="en-US" dirty="0"/>
              <a:t>To receive these funds, states must submit the </a:t>
            </a:r>
            <a:r>
              <a:rPr lang="en-US" i="1" dirty="0"/>
              <a:t>Application for Federal Assistance </a:t>
            </a:r>
            <a:r>
              <a:rPr lang="en-US" dirty="0"/>
              <a:t>(SF-424, OMB Control No. </a:t>
            </a:r>
            <a:r>
              <a:rPr lang="en-US" dirty="0" smtClean="0"/>
              <a:t>4040-0004)). </a:t>
            </a:r>
          </a:p>
          <a:p>
            <a:pPr lvl="1"/>
            <a:r>
              <a:rPr lang="en-US" dirty="0" smtClean="0"/>
              <a:t>Attachment I provides the </a:t>
            </a:r>
            <a:r>
              <a:rPr lang="en-US" dirty="0"/>
              <a:t>applicable amount set out for the state </a:t>
            </a:r>
            <a:endParaRPr lang="en-US" dirty="0" smtClean="0"/>
          </a:p>
          <a:p>
            <a:pPr lvl="1"/>
            <a:r>
              <a:rPr lang="en-US" dirty="0" smtClean="0"/>
              <a:t>Attachment II provides instructions </a:t>
            </a:r>
            <a:r>
              <a:rPr lang="en-US" dirty="0"/>
              <a:t>for completing the </a:t>
            </a:r>
            <a:r>
              <a:rPr lang="en-US" dirty="0" smtClean="0"/>
              <a:t>SF-424.  </a:t>
            </a:r>
            <a:endParaRPr lang="en-US" dirty="0"/>
          </a:p>
          <a:p>
            <a:endParaRPr lang="en-US" dirty="0" smtClean="0"/>
          </a:p>
        </p:txBody>
      </p:sp>
    </p:spTree>
    <p:custDataLst>
      <p:tags r:id="rId1"/>
    </p:custDataLst>
    <p:extLst>
      <p:ext uri="{BB962C8B-B14F-4D97-AF65-F5344CB8AC3E}">
        <p14:creationId xmlns:p14="http://schemas.microsoft.com/office/powerpoint/2010/main" val="3794965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14</a:t>
            </a:fld>
            <a:endParaRPr lang="en-US" dirty="0"/>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a:xfrm>
            <a:off x="1190876" y="0"/>
            <a:ext cx="10320939" cy="786384"/>
          </a:xfrm>
        </p:spPr>
        <p:txBody>
          <a:bodyPr>
            <a:normAutofit/>
          </a:bodyPr>
          <a:lstStyle/>
          <a:p>
            <a:r>
              <a:rPr lang="en-US" dirty="0" smtClean="0"/>
              <a:t>Emergency Administrative Grants– SF-424 Instructions</a:t>
            </a:r>
            <a:endParaRPr lang="en-US" dirty="0"/>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p:txBody>
          <a:bodyPr>
            <a:normAutofit fontScale="70000" lnSpcReduction="20000"/>
          </a:bodyPr>
          <a:lstStyle/>
          <a:p>
            <a:r>
              <a:rPr lang="en-US" sz="2900" dirty="0" smtClean="0"/>
              <a:t>Important Instructions for the </a:t>
            </a:r>
            <a:r>
              <a:rPr lang="en-US" sz="2900" i="1" dirty="0"/>
              <a:t>Application for Federal </a:t>
            </a:r>
            <a:r>
              <a:rPr lang="en-US" sz="2900" i="1" dirty="0" smtClean="0"/>
              <a:t>Assistance, </a:t>
            </a:r>
            <a:r>
              <a:rPr lang="en-US" sz="2900" dirty="0" smtClean="0"/>
              <a:t>SF-424.</a:t>
            </a:r>
          </a:p>
          <a:p>
            <a:pPr eaLnBrk="0" hangingPunct="0"/>
            <a:r>
              <a:rPr lang="en-US" sz="2800" dirty="0" smtClean="0"/>
              <a:t> </a:t>
            </a:r>
            <a:r>
              <a:rPr lang="en-US" sz="2800" b="1" dirty="0"/>
              <a:t>Section # 15, Descriptive Title of Applicant’s Project:</a:t>
            </a:r>
            <a:r>
              <a:rPr lang="en-US" sz="2800" dirty="0"/>
              <a:t> </a:t>
            </a:r>
          </a:p>
          <a:p>
            <a:pPr lvl="1" eaLnBrk="0" hangingPunct="0"/>
            <a:r>
              <a:rPr lang="en-US" sz="2800" dirty="0"/>
              <a:t>Input “Emergency Administrative Grants - EUISAA”.  Additionally, </a:t>
            </a:r>
            <a:r>
              <a:rPr lang="en-US" sz="2800" dirty="0" smtClean="0"/>
              <a:t>input one </a:t>
            </a:r>
            <a:r>
              <a:rPr lang="en-US" sz="2800" dirty="0"/>
              <a:t>of the following </a:t>
            </a:r>
            <a:r>
              <a:rPr lang="en-US" sz="2800" dirty="0" smtClean="0"/>
              <a:t>(as appropriate for your state): </a:t>
            </a:r>
            <a:endParaRPr lang="en-US" sz="2800" dirty="0"/>
          </a:p>
          <a:p>
            <a:pPr lvl="1" eaLnBrk="0" hangingPunct="0"/>
            <a:r>
              <a:rPr lang="en-US" sz="2800" dirty="0" smtClean="0"/>
              <a:t>If </a:t>
            </a:r>
            <a:r>
              <a:rPr lang="en-US" sz="2800" dirty="0"/>
              <a:t>your state is requesting funding for both </a:t>
            </a:r>
            <a:r>
              <a:rPr lang="en-US" sz="2800" dirty="0" smtClean="0"/>
              <a:t>allotments in one submission, </a:t>
            </a:r>
            <a:r>
              <a:rPr lang="en-US" sz="2800" dirty="0"/>
              <a:t>input “State attests to meeting the requirements for Allotments 1 and 2 as described in UIPL No. 13-20”</a:t>
            </a:r>
          </a:p>
          <a:p>
            <a:pPr lvl="1"/>
            <a:r>
              <a:rPr lang="en-US" sz="2800" dirty="0"/>
              <a:t>If your state is requesting funding for Allotment 1, input “State attests to meeting the requirements for Allotments 1 as described in UIPL No. 13-20”</a:t>
            </a:r>
          </a:p>
          <a:p>
            <a:pPr lvl="1"/>
            <a:r>
              <a:rPr lang="en-US" sz="2800" dirty="0"/>
              <a:t>If your state is requesting funding for Allotment 2, input “State attests to meeting the requirements for Allotments 2 as described in UIPL No. 13-20”</a:t>
            </a:r>
          </a:p>
          <a:p>
            <a:pPr eaLnBrk="0" hangingPunct="0"/>
            <a:r>
              <a:rPr lang="en-US" b="1" dirty="0"/>
              <a:t>Section # 18, Estimated Funding ($):</a:t>
            </a:r>
            <a:r>
              <a:rPr lang="en-US" dirty="0"/>
              <a:t> Input the estimated funding requested. Please refer to </a:t>
            </a:r>
            <a:r>
              <a:rPr lang="en-US" b="1" dirty="0"/>
              <a:t>Attachment </a:t>
            </a:r>
            <a:r>
              <a:rPr lang="en-US" b="1" dirty="0" smtClean="0"/>
              <a:t>1</a:t>
            </a:r>
            <a:r>
              <a:rPr lang="en-US" dirty="0" smtClean="0"/>
              <a:t> </a:t>
            </a:r>
            <a:r>
              <a:rPr lang="en-US" dirty="0"/>
              <a:t>for funding amount allocated to your state.</a:t>
            </a:r>
          </a:p>
          <a:p>
            <a:pPr eaLnBrk="0" hangingPunct="0"/>
            <a:r>
              <a:rPr lang="en-US" dirty="0"/>
              <a:t> </a:t>
            </a:r>
            <a:r>
              <a:rPr lang="en-US" b="1" dirty="0" smtClean="0"/>
              <a:t>Section </a:t>
            </a:r>
            <a:r>
              <a:rPr lang="en-US" b="1" dirty="0"/>
              <a:t># 21, Authorized Representative:</a:t>
            </a:r>
            <a:r>
              <a:rPr lang="en-US" dirty="0"/>
              <a:t>  Please select the “I AGREE” check box and provide complete information for your authorized signatory including contact information such as telephone number and email address. </a:t>
            </a:r>
          </a:p>
          <a:p>
            <a:pPr eaLnBrk="0" hangingPunct="0"/>
            <a:r>
              <a:rPr lang="en-US" b="1" dirty="0" smtClean="0"/>
              <a:t>Remember </a:t>
            </a:r>
            <a:r>
              <a:rPr lang="en-US" b="1" dirty="0"/>
              <a:t>to get the SF-424 signed and dated by the Authorized representative. </a:t>
            </a:r>
            <a:endParaRPr lang="en-US" dirty="0"/>
          </a:p>
          <a:p>
            <a:endParaRPr lang="en-US" dirty="0" smtClean="0"/>
          </a:p>
          <a:p>
            <a:endParaRPr lang="en-US" dirty="0" smtClean="0"/>
          </a:p>
        </p:txBody>
      </p:sp>
    </p:spTree>
    <p:custDataLst>
      <p:tags r:id="rId1"/>
    </p:custDataLst>
    <p:extLst>
      <p:ext uri="{BB962C8B-B14F-4D97-AF65-F5344CB8AC3E}">
        <p14:creationId xmlns:p14="http://schemas.microsoft.com/office/powerpoint/2010/main" val="497554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15</a:t>
            </a:fld>
            <a:endParaRPr lang="en-US" dirty="0"/>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a:xfrm>
            <a:off x="1190876" y="0"/>
            <a:ext cx="10320939" cy="786384"/>
          </a:xfrm>
        </p:spPr>
        <p:txBody>
          <a:bodyPr>
            <a:normAutofit/>
          </a:bodyPr>
          <a:lstStyle/>
          <a:p>
            <a:r>
              <a:rPr lang="en-US" dirty="0" smtClean="0"/>
              <a:t>Emergency Administrative Grants– Key Deadlines</a:t>
            </a:r>
            <a:endParaRPr lang="en-US" dirty="0"/>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p:txBody>
          <a:bodyPr>
            <a:normAutofit/>
          </a:bodyPr>
          <a:lstStyle/>
          <a:p>
            <a:endParaRPr lang="en-US" sz="2900" b="1" dirty="0" smtClean="0"/>
          </a:p>
          <a:p>
            <a:r>
              <a:rPr lang="en-US" sz="2900" b="1" dirty="0" smtClean="0"/>
              <a:t>Allotment I Requests Deadline </a:t>
            </a:r>
            <a:r>
              <a:rPr lang="en-US" sz="2900" dirty="0" smtClean="0"/>
              <a:t>– ETA must distribute these funds by May 15.  Therefor the deadline for submitted the SF-424 requesting Allotment I funds </a:t>
            </a:r>
            <a:r>
              <a:rPr lang="en-US" sz="2900" b="1" dirty="0" smtClean="0"/>
              <a:t>is May 8, 2020</a:t>
            </a:r>
            <a:r>
              <a:rPr lang="en-US" sz="2900" dirty="0" smtClean="0"/>
              <a:t>. </a:t>
            </a:r>
          </a:p>
          <a:p>
            <a:pPr eaLnBrk="0" hangingPunct="0"/>
            <a:r>
              <a:rPr lang="en-US" sz="2800" dirty="0" smtClean="0"/>
              <a:t> </a:t>
            </a:r>
            <a:r>
              <a:rPr lang="en-US" sz="2800" b="1" dirty="0"/>
              <a:t>Allotment </a:t>
            </a:r>
            <a:r>
              <a:rPr lang="en-US" sz="2800" b="1" dirty="0" smtClean="0"/>
              <a:t>II </a:t>
            </a:r>
            <a:r>
              <a:rPr lang="en-US" sz="2800" b="1" dirty="0"/>
              <a:t>Requests Deadline </a:t>
            </a:r>
            <a:r>
              <a:rPr lang="en-US" sz="2800" dirty="0"/>
              <a:t>– ETA must distribute these funds by </a:t>
            </a:r>
            <a:r>
              <a:rPr lang="en-US" sz="2800" dirty="0" smtClean="0"/>
              <a:t>September 30.  Therefor </a:t>
            </a:r>
            <a:r>
              <a:rPr lang="en-US" sz="2800" dirty="0"/>
              <a:t>the deadline for submitted the SF-424 requesting Allotment I </a:t>
            </a:r>
            <a:r>
              <a:rPr lang="en-US" sz="2800" dirty="0" smtClean="0"/>
              <a:t>funds </a:t>
            </a:r>
            <a:r>
              <a:rPr lang="en-US" sz="2800" b="1" dirty="0"/>
              <a:t>is </a:t>
            </a:r>
            <a:r>
              <a:rPr lang="en-US" sz="2800" b="1" dirty="0" smtClean="0"/>
              <a:t>September 15, </a:t>
            </a:r>
            <a:r>
              <a:rPr lang="en-US" sz="2800" b="1" dirty="0"/>
              <a:t>2020</a:t>
            </a:r>
            <a:r>
              <a:rPr lang="en-US" sz="2800" dirty="0"/>
              <a:t>. </a:t>
            </a:r>
            <a:endParaRPr lang="en-US" sz="2800" dirty="0" smtClean="0"/>
          </a:p>
          <a:p>
            <a:pPr eaLnBrk="0" hangingPunct="0"/>
            <a:r>
              <a:rPr lang="en-US" sz="2800" dirty="0" smtClean="0"/>
              <a:t>Submit any completed SF-424 </a:t>
            </a:r>
            <a:r>
              <a:rPr lang="en-US" sz="2800" dirty="0"/>
              <a:t>to </a:t>
            </a:r>
            <a:r>
              <a:rPr lang="en-US" sz="2800" b="1" dirty="0" smtClean="0">
                <a:hlinkClick r:id="rId3"/>
              </a:rPr>
              <a:t>covid-19@dol.gov</a:t>
            </a:r>
            <a:r>
              <a:rPr lang="en-US" sz="2800" dirty="0" smtClean="0"/>
              <a:t> with a copy to the appropriate ETA Regional Office. </a:t>
            </a:r>
            <a:endParaRPr lang="en-US" sz="2800" dirty="0"/>
          </a:p>
          <a:p>
            <a:endParaRPr lang="en-US" dirty="0" smtClean="0"/>
          </a:p>
          <a:p>
            <a:endParaRPr lang="en-US" dirty="0" smtClean="0"/>
          </a:p>
        </p:txBody>
      </p:sp>
    </p:spTree>
    <p:custDataLst>
      <p:tags r:id="rId1"/>
    </p:custDataLst>
    <p:extLst>
      <p:ext uri="{BB962C8B-B14F-4D97-AF65-F5344CB8AC3E}">
        <p14:creationId xmlns:p14="http://schemas.microsoft.com/office/powerpoint/2010/main" val="782048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16</a:t>
            </a:fld>
            <a:endParaRPr lang="en-US" dirty="0"/>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normAutofit/>
          </a:bodyPr>
          <a:lstStyle/>
          <a:p>
            <a:r>
              <a:rPr lang="en-US" dirty="0" smtClean="0"/>
              <a:t>Full Federal Funding of Extended Benefits (EB)</a:t>
            </a:r>
            <a:endParaRPr lang="en-US" dirty="0"/>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p:txBody>
          <a:bodyPr>
            <a:normAutofit/>
          </a:bodyPr>
          <a:lstStyle/>
          <a:p>
            <a:r>
              <a:rPr lang="en-US" dirty="0"/>
              <a:t>Section 4105 of EUISAA made temporary changes to the Federal-State Extended Unemployment Compensation Act of 1970. </a:t>
            </a:r>
            <a:endParaRPr lang="en-US" dirty="0" smtClean="0"/>
          </a:p>
          <a:p>
            <a:pPr lvl="1"/>
            <a:r>
              <a:rPr lang="en-US" dirty="0" smtClean="0"/>
              <a:t>For </a:t>
            </a:r>
            <a:r>
              <a:rPr lang="en-US" dirty="0"/>
              <a:t>states receiving emergency administrative grants under clauses (i) and (ii) of Section 903(h)(1)(C), </a:t>
            </a:r>
            <a:r>
              <a:rPr lang="en-US" dirty="0" smtClean="0"/>
              <a:t>SSA, </a:t>
            </a:r>
            <a:r>
              <a:rPr lang="en-US" dirty="0"/>
              <a:t>the federal government will pay 100 percent of any extended benefits, beginning on March 18, </a:t>
            </a:r>
            <a:r>
              <a:rPr lang="en-US" dirty="0" smtClean="0"/>
              <a:t>2020, </a:t>
            </a:r>
            <a:r>
              <a:rPr lang="en-US" dirty="0"/>
              <a:t>until December 31, 2020</a:t>
            </a:r>
            <a:r>
              <a:rPr lang="en-US" dirty="0" smtClean="0"/>
              <a:t>.</a:t>
            </a:r>
          </a:p>
          <a:p>
            <a:pPr marL="457200" lvl="1" indent="0">
              <a:buNone/>
            </a:pPr>
            <a:r>
              <a:rPr lang="en-US" dirty="0" smtClean="0"/>
              <a:t> </a:t>
            </a:r>
          </a:p>
          <a:p>
            <a:pPr lvl="1"/>
            <a:r>
              <a:rPr lang="en-US" dirty="0"/>
              <a:t>Additionally, s</a:t>
            </a:r>
            <a:r>
              <a:rPr lang="en-US" dirty="0" smtClean="0"/>
              <a:t>tates </a:t>
            </a:r>
            <a:r>
              <a:rPr lang="en-US" dirty="0"/>
              <a:t>with no waiting week and states that temporarily suspend waiting week requirements are eligible to receive federal matching for the first week of EB, should their unemployment rate cause them to trigger “ON” the EB program.  This provision applies to weeks of unemployment beginning after March 18, </a:t>
            </a:r>
            <a:r>
              <a:rPr lang="en-US" dirty="0" smtClean="0"/>
              <a:t>2020, </a:t>
            </a:r>
            <a:r>
              <a:rPr lang="en-US" dirty="0"/>
              <a:t>and ending on or before December 31, 2020.</a:t>
            </a:r>
          </a:p>
          <a:p>
            <a:pPr marL="457200" lvl="1" indent="0">
              <a:buNone/>
            </a:pPr>
            <a:endParaRPr lang="en-US" dirty="0" smtClean="0"/>
          </a:p>
        </p:txBody>
      </p:sp>
    </p:spTree>
    <p:custDataLst>
      <p:tags r:id="rId1"/>
    </p:custDataLst>
    <p:extLst>
      <p:ext uri="{BB962C8B-B14F-4D97-AF65-F5344CB8AC3E}">
        <p14:creationId xmlns:p14="http://schemas.microsoft.com/office/powerpoint/2010/main" val="4215775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17</a:t>
            </a:fld>
            <a:endParaRPr lang="en-US" dirty="0"/>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normAutofit/>
          </a:bodyPr>
          <a:lstStyle/>
          <a:p>
            <a:r>
              <a:rPr lang="en-US" dirty="0" smtClean="0"/>
              <a:t>State Trust Fund Advances </a:t>
            </a:r>
            <a:endParaRPr lang="en-US" dirty="0"/>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p:txBody>
          <a:bodyPr>
            <a:normAutofit/>
          </a:bodyPr>
          <a:lstStyle/>
          <a:p>
            <a:endParaRPr lang="en-US" dirty="0" smtClean="0"/>
          </a:p>
          <a:p>
            <a:r>
              <a:rPr lang="en-US" dirty="0" smtClean="0"/>
              <a:t>Section </a:t>
            </a:r>
            <a:r>
              <a:rPr lang="en-US" dirty="0"/>
              <a:t>4103 of EUISAA deems any interest due on advances from the Federal Unemployment Account (FUA) in the Unemployment Trust Fund between March 18, </a:t>
            </a:r>
            <a:r>
              <a:rPr lang="en-US" dirty="0" smtClean="0"/>
              <a:t>2020, </a:t>
            </a:r>
            <a:r>
              <a:rPr lang="en-US" dirty="0"/>
              <a:t>and December 31, </a:t>
            </a:r>
            <a:r>
              <a:rPr lang="en-US" dirty="0" smtClean="0"/>
              <a:t>2020, </a:t>
            </a:r>
            <a:r>
              <a:rPr lang="en-US" dirty="0"/>
              <a:t>to be paid.  </a:t>
            </a:r>
            <a:endParaRPr lang="en-US" dirty="0" smtClean="0"/>
          </a:p>
          <a:p>
            <a:endParaRPr lang="en-US" dirty="0" smtClean="0"/>
          </a:p>
          <a:p>
            <a:r>
              <a:rPr lang="en-US" dirty="0" smtClean="0"/>
              <a:t>Additionally</a:t>
            </a:r>
            <a:r>
              <a:rPr lang="en-US" dirty="0"/>
              <a:t>, no interest shall accrue on any advances made to states from March 18, </a:t>
            </a:r>
            <a:r>
              <a:rPr lang="en-US" dirty="0" smtClean="0"/>
              <a:t>2020, </a:t>
            </a:r>
            <a:r>
              <a:rPr lang="en-US" dirty="0"/>
              <a:t>through December 31, 2020.</a:t>
            </a:r>
            <a:endParaRPr lang="en-US" dirty="0" smtClean="0"/>
          </a:p>
        </p:txBody>
      </p:sp>
    </p:spTree>
    <p:custDataLst>
      <p:tags r:id="rId1"/>
    </p:custDataLst>
    <p:extLst>
      <p:ext uri="{BB962C8B-B14F-4D97-AF65-F5344CB8AC3E}">
        <p14:creationId xmlns:p14="http://schemas.microsoft.com/office/powerpoint/2010/main" val="37910435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18</a:t>
            </a:fld>
            <a:endParaRPr lang="en-US" dirty="0"/>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normAutofit/>
          </a:bodyPr>
          <a:lstStyle/>
          <a:p>
            <a:r>
              <a:rPr lang="en-US" dirty="0" smtClean="0"/>
              <a:t>Future Additional Guidance</a:t>
            </a:r>
            <a:endParaRPr lang="en-US" dirty="0"/>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p:txBody>
          <a:bodyPr>
            <a:normAutofit/>
          </a:bodyPr>
          <a:lstStyle/>
          <a:p>
            <a:endParaRPr lang="en-US" dirty="0" smtClean="0"/>
          </a:p>
          <a:p>
            <a:r>
              <a:rPr lang="en-US" dirty="0" smtClean="0"/>
              <a:t>Guidance on the Report to Congress and the Department on State Recipiency Rate</a:t>
            </a:r>
          </a:p>
          <a:p>
            <a:r>
              <a:rPr lang="en-US" dirty="0" smtClean="0"/>
              <a:t>Technical Assistance on Short-Time Compensation</a:t>
            </a:r>
          </a:p>
          <a:p>
            <a:r>
              <a:rPr lang="en-US" dirty="0" smtClean="0"/>
              <a:t>Any New Legislative Enactments related to UI – Guidance will be issued soon after enactment</a:t>
            </a:r>
          </a:p>
          <a:p>
            <a:pPr lvl="1"/>
            <a:r>
              <a:rPr lang="en-US" dirty="0"/>
              <a:t>Status of Round 3 of Congressional Response to COVID 19</a:t>
            </a:r>
          </a:p>
          <a:p>
            <a:endParaRPr lang="en-US" dirty="0" smtClean="0"/>
          </a:p>
        </p:txBody>
      </p:sp>
    </p:spTree>
    <p:custDataLst>
      <p:tags r:id="rId1"/>
    </p:custDataLst>
    <p:extLst>
      <p:ext uri="{BB962C8B-B14F-4D97-AF65-F5344CB8AC3E}">
        <p14:creationId xmlns:p14="http://schemas.microsoft.com/office/powerpoint/2010/main" val="42551999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nvPr>
        </p:nvSpPr>
        <p:spPr/>
        <p:txBody>
          <a:bodyPr/>
          <a:lstStyle/>
          <a:p>
            <a:fld id="{158B7785-F6D6-45F8-833E-07BD84680091}" type="slidenum">
              <a:rPr lang="en-US" smtClean="0"/>
              <a:pPr/>
              <a:t>19</a:t>
            </a:fld>
            <a:endParaRPr lang="en-US" dirty="0"/>
          </a:p>
        </p:txBody>
      </p:sp>
      <p:sp>
        <p:nvSpPr>
          <p:cNvPr id="7" name="Title 6">
            <a:extLst>
              <a:ext uri="{FF2B5EF4-FFF2-40B4-BE49-F238E27FC236}">
                <a16:creationId xmlns:a16="http://schemas.microsoft.com/office/drawing/2014/main" id="{A5BCE9EE-60B2-42AC-9821-31A68465888F}"/>
              </a:ext>
            </a:extLst>
          </p:cNvPr>
          <p:cNvSpPr>
            <a:spLocks noGrp="1"/>
          </p:cNvSpPr>
          <p:nvPr>
            <p:ph type="title"/>
          </p:nvPr>
        </p:nvSpPr>
        <p:spPr/>
        <p:txBody>
          <a:bodyPr/>
          <a:lstStyle/>
          <a:p>
            <a:r>
              <a:rPr lang="en-US" dirty="0" smtClean="0"/>
              <a:t>Resources</a:t>
            </a:r>
            <a:endParaRPr lang="en-US" dirty="0"/>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nvPr>
        </p:nvSpPr>
        <p:spPr>
          <a:xfrm>
            <a:off x="838200" y="1006679"/>
            <a:ext cx="5181600" cy="5170285"/>
          </a:xfrm>
        </p:spPr>
        <p:txBody>
          <a:bodyPr/>
          <a:lstStyle/>
          <a:p>
            <a:r>
              <a:rPr lang="en-US" dirty="0" smtClean="0"/>
              <a:t>Email </a:t>
            </a:r>
            <a:r>
              <a:rPr lang="en-US" dirty="0" smtClean="0">
                <a:hlinkClick r:id="rId3"/>
              </a:rPr>
              <a:t>covid-19@dol.gov</a:t>
            </a:r>
            <a:r>
              <a:rPr lang="en-US" dirty="0" smtClean="0"/>
              <a:t> with your questions</a:t>
            </a:r>
          </a:p>
          <a:p>
            <a:pPr lvl="1"/>
            <a:r>
              <a:rPr lang="en-US" dirty="0" smtClean="0"/>
              <a:t>CC to your regional office</a:t>
            </a:r>
          </a:p>
          <a:p>
            <a:pPr lvl="1"/>
            <a:r>
              <a:rPr lang="en-US" dirty="0" smtClean="0"/>
              <a:t>If proposing changes to state laws or rules, include your Division of Legislation state team member </a:t>
            </a:r>
          </a:p>
          <a:p>
            <a:r>
              <a:rPr lang="en-US" dirty="0" smtClean="0"/>
              <a:t>UIPL No. 13-20</a:t>
            </a:r>
          </a:p>
          <a:p>
            <a:pPr lvl="1"/>
            <a:r>
              <a:rPr lang="en-US" dirty="0" smtClean="0"/>
              <a:t>Families </a:t>
            </a:r>
            <a:r>
              <a:rPr lang="en-US" dirty="0"/>
              <a:t>First Coronavirus Response Act, Division D Emergency Unemployment Insurance Stabilization and Access Act of </a:t>
            </a:r>
            <a:r>
              <a:rPr lang="en-US" dirty="0" smtClean="0"/>
              <a:t>2020 </a:t>
            </a:r>
            <a:r>
              <a:rPr lang="en-US" b="1" i="0" dirty="0" smtClean="0">
                <a:hlinkClick r:id="rId4"/>
              </a:rPr>
              <a:t>https</a:t>
            </a:r>
            <a:r>
              <a:rPr lang="en-US" b="1" i="0" dirty="0">
                <a:hlinkClick r:id="rId4"/>
              </a:rPr>
              <a:t>://</a:t>
            </a:r>
            <a:r>
              <a:rPr lang="en-US" b="1" i="0" dirty="0" smtClean="0">
                <a:hlinkClick r:id="rId4"/>
              </a:rPr>
              <a:t>wdr.doleta.gov/directives/corr_doc.cfm?DOCN=8634</a:t>
            </a:r>
            <a:r>
              <a:rPr lang="en-US" b="1" i="0" dirty="0" smtClean="0"/>
              <a:t> </a:t>
            </a:r>
          </a:p>
          <a:p>
            <a:r>
              <a:rPr lang="en-US" dirty="0" smtClean="0"/>
              <a:t>UIPL No. 10-20</a:t>
            </a:r>
          </a:p>
          <a:p>
            <a:pPr lvl="1"/>
            <a:r>
              <a:rPr lang="en-US" dirty="0" smtClean="0"/>
              <a:t>Unemployment Compensation for Individuals Affected by the Coronavirus Disease 2019 (COVID-19)</a:t>
            </a:r>
          </a:p>
          <a:p>
            <a:pPr lvl="2"/>
            <a:r>
              <a:rPr lang="en-US" dirty="0" smtClean="0">
                <a:hlinkClick r:id="rId5"/>
              </a:rPr>
              <a:t>https://wdr.doleta.gov/directives/corr_doc.cfm?DOCN=8893</a:t>
            </a:r>
            <a:endParaRPr lang="en-US" dirty="0" smtClean="0"/>
          </a:p>
          <a:p>
            <a:pPr lvl="1"/>
            <a:endParaRPr lang="en-US" dirty="0" smtClean="0"/>
          </a:p>
        </p:txBody>
      </p:sp>
      <p:sp>
        <p:nvSpPr>
          <p:cNvPr id="4" name="Content Placeholder 3">
            <a:extLst>
              <a:ext uri="{FF2B5EF4-FFF2-40B4-BE49-F238E27FC236}">
                <a16:creationId xmlns:a16="http://schemas.microsoft.com/office/drawing/2014/main" id="{16D6B816-0E1C-463B-99A1-B2E09103B2F1}"/>
              </a:ext>
            </a:extLst>
          </p:cNvPr>
          <p:cNvSpPr>
            <a:spLocks noGrp="1"/>
          </p:cNvSpPr>
          <p:nvPr>
            <p:ph sz="half" idx="2"/>
          </p:nvPr>
        </p:nvSpPr>
        <p:spPr>
          <a:xfrm>
            <a:off x="6172200" y="1006679"/>
            <a:ext cx="5181600" cy="5170285"/>
          </a:xfrm>
        </p:spPr>
        <p:txBody>
          <a:bodyPr/>
          <a:lstStyle/>
          <a:p>
            <a:r>
              <a:rPr lang="en-US" dirty="0" smtClean="0"/>
              <a:t>State </a:t>
            </a:r>
            <a:r>
              <a:rPr lang="en-US" dirty="0"/>
              <a:t>Unemployment Insurance Trust Fund Solvency Report (Feb. 2020)</a:t>
            </a:r>
          </a:p>
          <a:p>
            <a:pPr lvl="1"/>
            <a:r>
              <a:rPr lang="en-US" dirty="0"/>
              <a:t>Provides assistance in effectively evaluating a state’s trust fund solvency levels</a:t>
            </a:r>
          </a:p>
          <a:p>
            <a:pPr lvl="2"/>
            <a:r>
              <a:rPr lang="en-US" dirty="0">
                <a:hlinkClick r:id="rId6"/>
              </a:rPr>
              <a:t>https://</a:t>
            </a:r>
            <a:r>
              <a:rPr lang="en-US" dirty="0" smtClean="0">
                <a:hlinkClick r:id="rId6"/>
              </a:rPr>
              <a:t>oui.doleta.gov/unemploy/docs/trustFundSolvReport2020.pdf</a:t>
            </a:r>
            <a:endParaRPr lang="en-US" dirty="0" smtClean="0"/>
          </a:p>
          <a:p>
            <a:r>
              <a:rPr lang="en-US" dirty="0" smtClean="0"/>
              <a:t>Guidance on Short-Time Compensation</a:t>
            </a:r>
            <a:endParaRPr lang="en-US" dirty="0"/>
          </a:p>
          <a:p>
            <a:pPr lvl="1"/>
            <a:r>
              <a:rPr lang="en-US" dirty="0" smtClean="0"/>
              <a:t>WorkforceGPS Landing Page</a:t>
            </a:r>
            <a:endParaRPr lang="en-US" dirty="0"/>
          </a:p>
          <a:p>
            <a:pPr lvl="2"/>
            <a:r>
              <a:rPr lang="en-US" dirty="0">
                <a:hlinkClick r:id="rId7"/>
              </a:rPr>
              <a:t>https://stc.workforcegps.org</a:t>
            </a:r>
            <a:r>
              <a:rPr lang="en-US" dirty="0" smtClean="0">
                <a:hlinkClick r:id="rId7"/>
              </a:rPr>
              <a:t>/</a:t>
            </a:r>
            <a:r>
              <a:rPr lang="en-US" dirty="0" smtClean="0"/>
              <a:t> </a:t>
            </a:r>
          </a:p>
          <a:p>
            <a:pPr lvl="1"/>
            <a:r>
              <a:rPr lang="en-US" dirty="0" smtClean="0"/>
              <a:t>UIPL 22-12, plus Change 1 and Change 2</a:t>
            </a:r>
          </a:p>
          <a:p>
            <a:pPr lvl="2"/>
            <a:r>
              <a:rPr lang="en-US" dirty="0" smtClean="0"/>
              <a:t>https</a:t>
            </a:r>
            <a:r>
              <a:rPr lang="en-US" dirty="0"/>
              <a:t>://wdr.doleta.gov/directives/corr_doc.cfm?DOCN=9382</a:t>
            </a:r>
          </a:p>
          <a:p>
            <a:pPr lvl="2"/>
            <a:endParaRPr lang="en-US" dirty="0"/>
          </a:p>
        </p:txBody>
      </p:sp>
    </p:spTree>
    <p:custDataLst>
      <p:tags r:id="rId1"/>
    </p:custDataLst>
    <p:extLst>
      <p:ext uri="{BB962C8B-B14F-4D97-AF65-F5344CB8AC3E}">
        <p14:creationId xmlns:p14="http://schemas.microsoft.com/office/powerpoint/2010/main" val="1677857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p:txBody>
          <a:bodyPr>
            <a:normAutofit fontScale="90000"/>
          </a:bodyPr>
          <a:lstStyle/>
          <a:p>
            <a:r>
              <a:rPr lang="en-US" dirty="0" smtClean="0"/>
              <a:t>Emergency Unemployment Insurance Stabilization and Access Act of 2020 (EUISAA)</a:t>
            </a:r>
            <a:endParaRPr lang="en-US" dirty="0"/>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smtClean="0"/>
              <a:t>March 17, 2020</a:t>
            </a:r>
            <a:endParaRPr lang="en-US" dirty="0"/>
          </a:p>
        </p:txBody>
      </p:sp>
      <p:sp>
        <p:nvSpPr>
          <p:cNvPr id="5" name="Subtitle 4">
            <a:extLst>
              <a:ext uri="{FF2B5EF4-FFF2-40B4-BE49-F238E27FC236}">
                <a16:creationId xmlns:a16="http://schemas.microsoft.com/office/drawing/2014/main" id="{3D419B2D-5403-4628-81B9-81B43B949B23}"/>
              </a:ext>
            </a:extLst>
          </p:cNvPr>
          <p:cNvSpPr>
            <a:spLocks noGrp="1"/>
          </p:cNvSpPr>
          <p:nvPr>
            <p:ph type="subTitle" idx="1"/>
          </p:nvPr>
        </p:nvSpPr>
        <p:spPr/>
        <p:txBody>
          <a:bodyPr/>
          <a:lstStyle/>
          <a:p>
            <a:r>
              <a:rPr lang="en-US" dirty="0" smtClean="0"/>
              <a:t>Unemployment Insurance Program Letter (UIPL) 13-20, released March 22, 2020</a:t>
            </a:r>
            <a:endParaRPr lang="en-US" dirty="0"/>
          </a:p>
        </p:txBody>
      </p:sp>
    </p:spTree>
    <p:custDataLst>
      <p:tags r:id="rId1"/>
    </p:custDataLst>
    <p:extLst>
      <p:ext uri="{BB962C8B-B14F-4D97-AF65-F5344CB8AC3E}">
        <p14:creationId xmlns:p14="http://schemas.microsoft.com/office/powerpoint/2010/main" val="2663552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nvPr>
        </p:nvSpPr>
        <p:spPr/>
        <p:txBody>
          <a:bodyPr/>
          <a:lstStyle/>
          <a:p>
            <a:r>
              <a:rPr lang="en-US" dirty="0"/>
              <a:t>Need help?  Email: </a:t>
            </a:r>
            <a:r>
              <a:rPr lang="en-US" dirty="0">
                <a:hlinkClick r:id="rId4"/>
              </a:rPr>
              <a:t>Support@workforceGPS.org</a:t>
            </a:r>
            <a:endParaRPr lang="en-US" dirty="0"/>
          </a:p>
        </p:txBody>
      </p:sp>
    </p:spTree>
    <p:custDataLst>
      <p:tags r:id="rId1"/>
    </p:custDataLst>
    <p:extLst>
      <p:ext uri="{BB962C8B-B14F-4D97-AF65-F5344CB8AC3E}">
        <p14:creationId xmlns:p14="http://schemas.microsoft.com/office/powerpoint/2010/main" val="844989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21</a:t>
            </a:fld>
            <a:endParaRPr lang="en-US" dirty="0"/>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smtClean="0"/>
              <a:t>Please type your question into the chat window.</a:t>
            </a:r>
            <a:endParaRPr lang="en-US" dirty="0"/>
          </a:p>
          <a:p>
            <a:pPr lvl="1"/>
            <a:r>
              <a:rPr lang="en-US" dirty="0" smtClean="0"/>
              <a:t>After the call, please direct any additional questions to </a:t>
            </a:r>
            <a:r>
              <a:rPr lang="en-US" dirty="0" smtClean="0">
                <a:hlinkClick r:id="rId4"/>
              </a:rPr>
              <a:t>covid-19@dol.gov</a:t>
            </a:r>
            <a:endParaRPr lang="en-US" dirty="0"/>
          </a:p>
        </p:txBody>
      </p:sp>
    </p:spTree>
    <p:custDataLst>
      <p:tags r:id="rId1"/>
    </p:custDataLst>
    <p:extLst>
      <p:ext uri="{BB962C8B-B14F-4D97-AF65-F5344CB8AC3E}">
        <p14:creationId xmlns:p14="http://schemas.microsoft.com/office/powerpoint/2010/main" val="983620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80BA221-3FF2-4CDA-BE6F-6F5CDFE4871F}"/>
              </a:ext>
            </a:extLst>
          </p:cNvPr>
          <p:cNvSpPr>
            <a:spLocks noGrp="1"/>
          </p:cNvSpPr>
          <p:nvPr>
            <p:ph type="sldNum" sz="quarter" idx="12"/>
          </p:nvPr>
        </p:nvSpPr>
        <p:spPr/>
        <p:txBody>
          <a:bodyPr/>
          <a:lstStyle/>
          <a:p>
            <a:fld id="{158B7785-F6D6-45F8-833E-07BD84680091}" type="slidenum">
              <a:rPr lang="en-US" smtClean="0"/>
              <a:pPr/>
              <a:t>3</a:t>
            </a:fld>
            <a:endParaRPr lang="en-US" dirty="0"/>
          </a:p>
        </p:txBody>
      </p:sp>
      <p:sp>
        <p:nvSpPr>
          <p:cNvPr id="2" name="Title 1">
            <a:extLst>
              <a:ext uri="{FF2B5EF4-FFF2-40B4-BE49-F238E27FC236}">
                <a16:creationId xmlns:a16="http://schemas.microsoft.com/office/drawing/2014/main" id="{BEEED5D4-778F-418B-8852-DBFAE2D24571}"/>
              </a:ext>
            </a:extLst>
          </p:cNvPr>
          <p:cNvSpPr>
            <a:spLocks noGrp="1"/>
          </p:cNvSpPr>
          <p:nvPr>
            <p:ph type="title"/>
          </p:nvPr>
        </p:nvSpPr>
        <p:spPr/>
        <p:txBody>
          <a:bodyPr/>
          <a:lstStyle/>
          <a:p>
            <a:r>
              <a:rPr lang="en-US" dirty="0"/>
              <a:t>Today’s Speakers</a:t>
            </a:r>
          </a:p>
        </p:txBody>
      </p:sp>
      <p:sp>
        <p:nvSpPr>
          <p:cNvPr id="7" name="Content Placeholder 6">
            <a:extLst>
              <a:ext uri="{FF2B5EF4-FFF2-40B4-BE49-F238E27FC236}">
                <a16:creationId xmlns:a16="http://schemas.microsoft.com/office/drawing/2014/main" id="{90495AA4-C5F4-4FBE-BCE8-903A6E054E5D}"/>
              </a:ext>
            </a:extLst>
          </p:cNvPr>
          <p:cNvSpPr>
            <a:spLocks noGrp="1"/>
          </p:cNvSpPr>
          <p:nvPr>
            <p:ph sz="half" idx="15"/>
          </p:nvPr>
        </p:nvSpPr>
        <p:spPr/>
        <p:txBody>
          <a:bodyPr/>
          <a:lstStyle/>
          <a:p>
            <a:r>
              <a:rPr lang="en-US" dirty="0"/>
              <a:t>Gay Gilbert</a:t>
            </a:r>
          </a:p>
          <a:p>
            <a:pPr lvl="1"/>
            <a:r>
              <a:rPr lang="en-US" dirty="0"/>
              <a:t>Administrator</a:t>
            </a:r>
          </a:p>
          <a:p>
            <a:pPr lvl="1"/>
            <a:r>
              <a:rPr lang="en-US" dirty="0"/>
              <a:t>Office of Unemployment Insurance</a:t>
            </a:r>
          </a:p>
          <a:p>
            <a:pPr lvl="2"/>
            <a:r>
              <a:rPr lang="en-US" dirty="0"/>
              <a:t>Employment and Training Administration</a:t>
            </a:r>
          </a:p>
          <a:p>
            <a:pPr lvl="2"/>
            <a:r>
              <a:rPr lang="en-US" dirty="0"/>
              <a:t>US Department of Labor</a:t>
            </a:r>
          </a:p>
        </p:txBody>
      </p:sp>
      <p:sp>
        <p:nvSpPr>
          <p:cNvPr id="3" name="Content Placeholder 2">
            <a:extLst>
              <a:ext uri="{FF2B5EF4-FFF2-40B4-BE49-F238E27FC236}">
                <a16:creationId xmlns:a16="http://schemas.microsoft.com/office/drawing/2014/main" id="{E2BED0D9-11B9-41BB-B610-727CD264CD48}"/>
              </a:ext>
            </a:extLst>
          </p:cNvPr>
          <p:cNvSpPr>
            <a:spLocks noGrp="1"/>
          </p:cNvSpPr>
          <p:nvPr>
            <p:ph sz="half" idx="1"/>
          </p:nvPr>
        </p:nvSpPr>
        <p:spPr/>
        <p:txBody>
          <a:bodyPr/>
          <a:lstStyle/>
          <a:p>
            <a:r>
              <a:rPr lang="en-US" dirty="0"/>
              <a:t>Michelle Beebe</a:t>
            </a:r>
          </a:p>
          <a:p>
            <a:pPr lvl="1"/>
            <a:r>
              <a:rPr lang="en-US" dirty="0"/>
              <a:t>Division Chief, Legislation</a:t>
            </a:r>
          </a:p>
          <a:p>
            <a:pPr lvl="1"/>
            <a:r>
              <a:rPr lang="en-US" dirty="0"/>
              <a:t>Office of Unemployment Insurance</a:t>
            </a:r>
          </a:p>
          <a:p>
            <a:pPr lvl="2"/>
            <a:r>
              <a:rPr lang="en-US" dirty="0"/>
              <a:t>Employment and Training Administration</a:t>
            </a:r>
          </a:p>
          <a:p>
            <a:pPr lvl="2"/>
            <a:r>
              <a:rPr lang="en-US" dirty="0"/>
              <a:t>US Department of Labor</a:t>
            </a:r>
          </a:p>
        </p:txBody>
      </p:sp>
      <p:sp>
        <p:nvSpPr>
          <p:cNvPr id="14" name="Picture Placeholder 13">
            <a:extLst>
              <a:ext uri="{FF2B5EF4-FFF2-40B4-BE49-F238E27FC236}">
                <a16:creationId xmlns:a16="http://schemas.microsoft.com/office/drawing/2014/main" id="{FC243F3E-C3A0-4B44-80F2-CE14A0A64D30}"/>
              </a:ext>
            </a:extLst>
          </p:cNvPr>
          <p:cNvSpPr>
            <a:spLocks noGrp="1"/>
          </p:cNvSpPr>
          <p:nvPr>
            <p:ph type="pic" sz="quarter" idx="16"/>
          </p:nvPr>
        </p:nvSpPr>
        <p:spPr/>
      </p:sp>
      <p:sp>
        <p:nvSpPr>
          <p:cNvPr id="4" name="Content Placeholder 3">
            <a:extLst>
              <a:ext uri="{FF2B5EF4-FFF2-40B4-BE49-F238E27FC236}">
                <a16:creationId xmlns:a16="http://schemas.microsoft.com/office/drawing/2014/main" id="{A5DC4EBE-0A00-492E-9CD3-CBE1F6F1C0AF}"/>
              </a:ext>
            </a:extLst>
          </p:cNvPr>
          <p:cNvSpPr>
            <a:spLocks noGrp="1"/>
          </p:cNvSpPr>
          <p:nvPr>
            <p:ph sz="half" idx="2"/>
          </p:nvPr>
        </p:nvSpPr>
        <p:spPr/>
        <p:txBody>
          <a:bodyPr/>
          <a:lstStyle/>
          <a:p>
            <a:r>
              <a:rPr lang="en-US" dirty="0" smtClean="0"/>
              <a:t>Tom Stengle</a:t>
            </a:r>
            <a:endParaRPr lang="en-US" dirty="0"/>
          </a:p>
          <a:p>
            <a:pPr lvl="1"/>
            <a:r>
              <a:rPr lang="en-US" dirty="0" smtClean="0"/>
              <a:t>Division Chief, Fiscal and Actuarial Services, Office of Unemployment Insurance </a:t>
            </a:r>
            <a:endParaRPr lang="en-US" dirty="0"/>
          </a:p>
          <a:p>
            <a:pPr lvl="2"/>
            <a:r>
              <a:rPr lang="en-US" dirty="0"/>
              <a:t>Employment and Training Administration</a:t>
            </a:r>
          </a:p>
          <a:p>
            <a:pPr lvl="2"/>
            <a:r>
              <a:rPr lang="en-US" dirty="0"/>
              <a:t>US Department of Labor</a:t>
            </a:r>
          </a:p>
          <a:p>
            <a:pPr lvl="2"/>
            <a:endParaRPr lang="en-US" dirty="0"/>
          </a:p>
        </p:txBody>
      </p:sp>
      <p:pic>
        <p:nvPicPr>
          <p:cNvPr id="10" name="Picture Placeholder 5" descr="Screen Clipping"/>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4211" b="4211"/>
          <a:stretch>
            <a:fillRect/>
          </a:stretch>
        </p:blipFill>
        <p:spPr>
          <a:xfrm>
            <a:off x="987425" y="1271588"/>
            <a:ext cx="2133600" cy="2133600"/>
          </a:xfrm>
        </p:spPr>
      </p:pic>
      <p:pic>
        <p:nvPicPr>
          <p:cNvPr id="11" name="Picture Placeholder 6" descr="Screen Clipping"/>
          <p:cNvPicPr>
            <a:picLocks noGrp="1" noChangeAspect="1"/>
          </p:cNvPicPr>
          <p:nvPr>
            <p:ph type="pic" sz="quarter" idx="14"/>
          </p:nvPr>
        </p:nvPicPr>
        <p:blipFill>
          <a:blip r:embed="rId4" cstate="hqprint">
            <a:extLst>
              <a:ext uri="{28A0092B-C50C-407E-A947-70E740481C1C}">
                <a14:useLocalDpi xmlns:a14="http://schemas.microsoft.com/office/drawing/2010/main" val="0"/>
              </a:ext>
            </a:extLst>
          </a:blip>
          <a:srcRect t="3777" b="3777"/>
          <a:stretch>
            <a:fillRect/>
          </a:stretch>
        </p:blipFill>
        <p:spPr/>
      </p:pic>
    </p:spTree>
    <p:custDataLst>
      <p:tags r:id="rId1"/>
    </p:custDataLst>
    <p:extLst>
      <p:ext uri="{BB962C8B-B14F-4D97-AF65-F5344CB8AC3E}">
        <p14:creationId xmlns:p14="http://schemas.microsoft.com/office/powerpoint/2010/main" val="1124463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4</a:t>
            </a:fld>
            <a:endParaRPr lang="en-US" dirty="0"/>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lstStyle/>
          <a:p>
            <a:r>
              <a:rPr lang="en-US" dirty="0" smtClean="0"/>
              <a:t>Summary and Background</a:t>
            </a:r>
            <a:endParaRPr lang="en-US" dirty="0"/>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p:txBody>
          <a:bodyPr>
            <a:normAutofit lnSpcReduction="10000"/>
          </a:bodyPr>
          <a:lstStyle/>
          <a:p>
            <a:r>
              <a:rPr lang="en-US" dirty="0" smtClean="0"/>
              <a:t>On Thursday evening, March 18, 2020, EUISAA was signed into law as part of the Families First Coronavirus Response Act (Public Law 116-127)</a:t>
            </a:r>
          </a:p>
          <a:p>
            <a:r>
              <a:rPr lang="en-US" dirty="0" smtClean="0"/>
              <a:t>Sections 4101 through 4105 make many law changes to aid state UI agencies in responding to the impacts on the nation’s workforce caused by COVID-19, including:</a:t>
            </a:r>
          </a:p>
          <a:p>
            <a:pPr lvl="1"/>
            <a:r>
              <a:rPr lang="en-US" dirty="0" smtClean="0"/>
              <a:t>Emergency Flexibility allowing states to modify certain UC laws and policies</a:t>
            </a:r>
          </a:p>
          <a:p>
            <a:pPr lvl="1"/>
            <a:r>
              <a:rPr lang="en-US" dirty="0" smtClean="0"/>
              <a:t>A total of $1.0 billion in Emergency Administrative Grants available to states meeting certain requirements</a:t>
            </a:r>
          </a:p>
          <a:p>
            <a:pPr lvl="1"/>
            <a:r>
              <a:rPr lang="en-US" dirty="0" smtClean="0"/>
              <a:t>Full Federal Funding of Extended Benefits (EB)</a:t>
            </a:r>
          </a:p>
          <a:p>
            <a:pPr lvl="1"/>
            <a:r>
              <a:rPr lang="en-US" dirty="0" smtClean="0"/>
              <a:t>Temporary Assistance with State Trust Fund Advances </a:t>
            </a:r>
          </a:p>
          <a:p>
            <a:r>
              <a:rPr lang="en-US" dirty="0" smtClean="0"/>
              <a:t>UIPL No. 13-20 adds to, and where the flexibilities allowed by EUISAA are broader, expands the guidance provided in UIPL No. 10-20.</a:t>
            </a:r>
          </a:p>
        </p:txBody>
      </p:sp>
    </p:spTree>
    <p:custDataLst>
      <p:tags r:id="rId1"/>
    </p:custDataLst>
    <p:extLst>
      <p:ext uri="{BB962C8B-B14F-4D97-AF65-F5344CB8AC3E}">
        <p14:creationId xmlns:p14="http://schemas.microsoft.com/office/powerpoint/2010/main" val="2048083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600" b="1" i="0" u="none" strike="noStrike" kern="1200" cap="none" spc="0" normalizeH="0" baseline="0" noProof="0" dirty="0">
              <a:ln>
                <a:noFill/>
              </a:ln>
              <a:solidFill>
                <a:srgbClr val="2C5261"/>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normAutofit/>
          </a:bodyPr>
          <a:lstStyle/>
          <a:p>
            <a:r>
              <a:rPr lang="en-US" dirty="0" smtClean="0"/>
              <a:t>Emergency Flexibility allowed in EUISAA Section 4102(b)</a:t>
            </a:r>
            <a:endParaRPr lang="en-US" dirty="0"/>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p:txBody>
          <a:bodyPr>
            <a:normAutofit/>
          </a:bodyPr>
          <a:lstStyle/>
          <a:p>
            <a:r>
              <a:rPr lang="en-US" dirty="0"/>
              <a:t>Section 4102(b) of EUISAA allows states to modify their UC laws and policies on an </a:t>
            </a:r>
            <a:r>
              <a:rPr lang="en-US" b="1" u="sng" dirty="0"/>
              <a:t>emergency temporary basis in response to the spread of COVID-19</a:t>
            </a:r>
          </a:p>
          <a:p>
            <a:pPr lvl="1"/>
            <a:r>
              <a:rPr lang="en-US" dirty="0" smtClean="0"/>
              <a:t>Applies to work search, waiting week, good cause, and employer experience rating</a:t>
            </a:r>
          </a:p>
          <a:p>
            <a:pPr lvl="1"/>
            <a:r>
              <a:rPr lang="en-US" dirty="0" smtClean="0"/>
              <a:t>Any changes to state laws and policies to implement these flexibilities must be limited to the timeframe in which the COVID-19 pandemic is being addressed</a:t>
            </a:r>
          </a:p>
          <a:p>
            <a:r>
              <a:rPr lang="en-US" dirty="0" smtClean="0"/>
              <a:t>Work Search – </a:t>
            </a:r>
            <a:r>
              <a:rPr lang="en-US" b="1" dirty="0" smtClean="0"/>
              <a:t>NEW since UIPL No. 10-20</a:t>
            </a:r>
            <a:endParaRPr lang="en-US" dirty="0" smtClean="0"/>
          </a:p>
          <a:p>
            <a:pPr lvl="1"/>
            <a:r>
              <a:rPr lang="en-US" dirty="0" smtClean="0"/>
              <a:t>Allows for temporary modification or suspension of the “actively seeking work” requirement as needed to respond to the spread of COVID-19.  </a:t>
            </a:r>
          </a:p>
          <a:p>
            <a:pPr lvl="1"/>
            <a:r>
              <a:rPr lang="en-US" dirty="0" smtClean="0"/>
              <a:t>This may be applied to all individuals filing for UC.</a:t>
            </a:r>
          </a:p>
          <a:p>
            <a:pPr lvl="1"/>
            <a:r>
              <a:rPr lang="en-US" dirty="0" smtClean="0"/>
              <a:t>While states cannot suspend able-and-available requirements, they may continue using the flexibilities described in UIPL No. 10-20.</a:t>
            </a:r>
          </a:p>
          <a:p>
            <a:pPr marL="0" indent="0">
              <a:buNone/>
            </a:pPr>
            <a:endParaRPr lang="en-US" b="1" u="sng" dirty="0" smtClean="0"/>
          </a:p>
          <a:p>
            <a:pPr marL="0" indent="0">
              <a:buNone/>
            </a:pPr>
            <a:endParaRPr lang="en-US" dirty="0" smtClean="0"/>
          </a:p>
        </p:txBody>
      </p:sp>
    </p:spTree>
    <p:custDataLst>
      <p:tags r:id="rId1"/>
    </p:custDataLst>
    <p:extLst>
      <p:ext uri="{BB962C8B-B14F-4D97-AF65-F5344CB8AC3E}">
        <p14:creationId xmlns:p14="http://schemas.microsoft.com/office/powerpoint/2010/main" val="558262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600" b="1" i="0" u="none" strike="noStrike" kern="1200" cap="none" spc="0" normalizeH="0" baseline="0" noProof="0" dirty="0">
              <a:ln>
                <a:noFill/>
              </a:ln>
              <a:solidFill>
                <a:srgbClr val="2C5261"/>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normAutofit/>
          </a:bodyPr>
          <a:lstStyle/>
          <a:p>
            <a:r>
              <a:rPr lang="en-US" dirty="0" smtClean="0"/>
              <a:t>Emergency Flexibility allowed in EUISAA Section 4102(b)</a:t>
            </a:r>
            <a:endParaRPr lang="en-US" dirty="0"/>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p:txBody>
          <a:bodyPr>
            <a:normAutofit/>
          </a:bodyPr>
          <a:lstStyle/>
          <a:p>
            <a:r>
              <a:rPr lang="en-US" dirty="0" smtClean="0"/>
              <a:t>Waiting Week – </a:t>
            </a:r>
            <a:r>
              <a:rPr lang="en-US" b="1" dirty="0" smtClean="0"/>
              <a:t>MODIFIED </a:t>
            </a:r>
            <a:r>
              <a:rPr lang="en-US" b="1" dirty="0"/>
              <a:t>since UIPL </a:t>
            </a:r>
            <a:r>
              <a:rPr lang="en-US" b="1" dirty="0" smtClean="0"/>
              <a:t>No. 10-20</a:t>
            </a:r>
            <a:endParaRPr lang="en-US" dirty="0"/>
          </a:p>
          <a:p>
            <a:pPr lvl="1"/>
            <a:r>
              <a:rPr lang="en-US" dirty="0" smtClean="0"/>
              <a:t>UIPL No. 10-20 explained that, although a longstanding practice, a waiting week is not federally required and states should consider temporarily suspending their requirement.</a:t>
            </a:r>
          </a:p>
          <a:p>
            <a:pPr lvl="1"/>
            <a:r>
              <a:rPr lang="en-US" dirty="0" smtClean="0"/>
              <a:t>UIPL No. 13-20 explains that, should a state trigger onto Extended Benefits (EB) during this time, the existing EB law is temporarily superseded in this regard.  States that temporarily suspend the waiting week requirements are eligible to receive federal funding for the first week of EB (the percentage of which will be discussed further in the presentation). </a:t>
            </a:r>
          </a:p>
          <a:p>
            <a:pPr lvl="1"/>
            <a:endParaRPr lang="en-US" dirty="0" smtClean="0"/>
          </a:p>
          <a:p>
            <a:endParaRPr lang="en-US" dirty="0" smtClean="0"/>
          </a:p>
          <a:p>
            <a:pPr marL="0" indent="0">
              <a:buNone/>
            </a:pPr>
            <a:endParaRPr lang="en-US" b="1" u="sng" dirty="0" smtClean="0"/>
          </a:p>
          <a:p>
            <a:pPr marL="0" indent="0">
              <a:buNone/>
            </a:pPr>
            <a:endParaRPr lang="en-US" dirty="0" smtClean="0"/>
          </a:p>
        </p:txBody>
      </p:sp>
    </p:spTree>
    <p:custDataLst>
      <p:tags r:id="rId1"/>
    </p:custDataLst>
    <p:extLst>
      <p:ext uri="{BB962C8B-B14F-4D97-AF65-F5344CB8AC3E}">
        <p14:creationId xmlns:p14="http://schemas.microsoft.com/office/powerpoint/2010/main" val="3071895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600" b="1" i="0" u="none" strike="noStrike" kern="1200" cap="none" spc="0" normalizeH="0" baseline="0" noProof="0" dirty="0">
              <a:ln>
                <a:noFill/>
              </a:ln>
              <a:solidFill>
                <a:srgbClr val="2C5261"/>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normAutofit/>
          </a:bodyPr>
          <a:lstStyle/>
          <a:p>
            <a:r>
              <a:rPr lang="en-US" dirty="0" smtClean="0"/>
              <a:t>Emergency Flexibility allowed in EUISAA Section 4102(b)</a:t>
            </a:r>
            <a:endParaRPr lang="en-US" dirty="0"/>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p:txBody>
          <a:bodyPr>
            <a:normAutofit/>
          </a:bodyPr>
          <a:lstStyle/>
          <a:p>
            <a:r>
              <a:rPr lang="en-US" dirty="0" smtClean="0"/>
              <a:t>Good Cause – </a:t>
            </a:r>
            <a:r>
              <a:rPr lang="en-US" b="1" dirty="0" smtClean="0"/>
              <a:t>NEW since UIPL No. 10-20</a:t>
            </a:r>
          </a:p>
          <a:p>
            <a:pPr lvl="1"/>
            <a:r>
              <a:rPr lang="en-US" dirty="0" smtClean="0"/>
              <a:t>State laws provide for instances where “good cause” is considered in making a determination of eligibility (e.g., job separations involving voluntarily quits, suitable work, able-and-available requirements, and reporting requirements).  This may also apply to allowable reasons for extending reporting deadlines or suspending in-person reporting requirements.</a:t>
            </a:r>
          </a:p>
          <a:p>
            <a:pPr lvl="1"/>
            <a:r>
              <a:rPr lang="en-US" dirty="0" smtClean="0"/>
              <a:t>Consider temporarily modifying your good cause provisions in such a way as to comply with the social distancing recommendations to mitigate the spread of COVID-19.  Examples include:</a:t>
            </a:r>
          </a:p>
          <a:p>
            <a:pPr lvl="2"/>
            <a:r>
              <a:rPr lang="en-US" dirty="0" smtClean="0"/>
              <a:t>Leaving work due to a reasonable risk of infection;</a:t>
            </a:r>
          </a:p>
          <a:p>
            <a:pPr lvl="2"/>
            <a:r>
              <a:rPr lang="en-US" dirty="0" smtClean="0"/>
              <a:t>Caring for a family member affected by the virus; and </a:t>
            </a:r>
          </a:p>
          <a:p>
            <a:pPr lvl="2"/>
            <a:r>
              <a:rPr lang="en-US" dirty="0" smtClean="0"/>
              <a:t>Providing alternative methods of participating in appointments using virtual technology or by phone.</a:t>
            </a:r>
          </a:p>
          <a:p>
            <a:pPr lvl="1"/>
            <a:endParaRPr lang="en-US" dirty="0" smtClean="0"/>
          </a:p>
          <a:p>
            <a:endParaRPr lang="en-US" dirty="0" smtClean="0"/>
          </a:p>
          <a:p>
            <a:pPr marL="0" indent="0">
              <a:buNone/>
            </a:pPr>
            <a:endParaRPr lang="en-US" b="1" u="sng" dirty="0" smtClean="0"/>
          </a:p>
          <a:p>
            <a:pPr marL="0" indent="0">
              <a:buNone/>
            </a:pPr>
            <a:endParaRPr lang="en-US" dirty="0" smtClean="0"/>
          </a:p>
        </p:txBody>
      </p:sp>
    </p:spTree>
    <p:custDataLst>
      <p:tags r:id="rId1"/>
    </p:custDataLst>
    <p:extLst>
      <p:ext uri="{BB962C8B-B14F-4D97-AF65-F5344CB8AC3E}">
        <p14:creationId xmlns:p14="http://schemas.microsoft.com/office/powerpoint/2010/main" val="3206055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600" b="1" i="0" u="none" strike="noStrike" kern="1200" cap="none" spc="0" normalizeH="0" baseline="0" noProof="0" dirty="0">
              <a:ln>
                <a:noFill/>
              </a:ln>
              <a:solidFill>
                <a:srgbClr val="2C5261"/>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normAutofit/>
          </a:bodyPr>
          <a:lstStyle/>
          <a:p>
            <a:r>
              <a:rPr lang="en-US" dirty="0" smtClean="0"/>
              <a:t>Emergency Flexibility allowed in EUISAA Section 4102(b)</a:t>
            </a:r>
            <a:endParaRPr lang="en-US" dirty="0"/>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p:txBody>
          <a:bodyPr>
            <a:normAutofit/>
          </a:bodyPr>
          <a:lstStyle/>
          <a:p>
            <a:r>
              <a:rPr lang="en-US" dirty="0" smtClean="0"/>
              <a:t>Employer Experience Rating – </a:t>
            </a:r>
            <a:r>
              <a:rPr lang="en-US" b="1" dirty="0" smtClean="0"/>
              <a:t>NO CHANGE since UIPL No. 10-20</a:t>
            </a:r>
          </a:p>
          <a:p>
            <a:pPr lvl="1"/>
            <a:r>
              <a:rPr lang="en-US" sz="2600" dirty="0" smtClean="0"/>
              <a:t>Many </a:t>
            </a:r>
            <a:r>
              <a:rPr lang="en-US" sz="2600" dirty="0"/>
              <a:t>states </a:t>
            </a:r>
            <a:r>
              <a:rPr lang="en-US" sz="2600" dirty="0" smtClean="0"/>
              <a:t>provide charging relief to individual </a:t>
            </a:r>
            <a:r>
              <a:rPr lang="en-US" sz="2600" dirty="0"/>
              <a:t>employers for benefit costs under certain limited circumstances. These “noncharging” provisions are found in practically all state experience-rating laws. </a:t>
            </a:r>
            <a:endParaRPr lang="en-US" sz="2600" dirty="0" smtClean="0"/>
          </a:p>
          <a:p>
            <a:pPr lvl="1"/>
            <a:r>
              <a:rPr lang="en-US" sz="2600" dirty="0" smtClean="0"/>
              <a:t>Consider how </a:t>
            </a:r>
            <a:r>
              <a:rPr lang="en-US" sz="2600" dirty="0"/>
              <a:t>to fairly distribute the costs </a:t>
            </a:r>
            <a:r>
              <a:rPr lang="en-US" sz="2600" dirty="0" smtClean="0"/>
              <a:t>among employers and impact on trust fund solvency. </a:t>
            </a:r>
          </a:p>
          <a:p>
            <a:pPr lvl="1"/>
            <a:r>
              <a:rPr lang="en-US" sz="2600" dirty="0" smtClean="0"/>
              <a:t>Added reminders to UIPL No. 13-20:</a:t>
            </a:r>
          </a:p>
          <a:p>
            <a:pPr lvl="2"/>
            <a:r>
              <a:rPr lang="en-US" sz="2400" dirty="0" smtClean="0"/>
              <a:t>If states opt to provide charging relief to reimbursable employers, the same charging relief </a:t>
            </a:r>
            <a:r>
              <a:rPr lang="en-US" sz="2400" b="1" dirty="0" smtClean="0"/>
              <a:t>must</a:t>
            </a:r>
            <a:r>
              <a:rPr lang="en-US" sz="2400" dirty="0" smtClean="0"/>
              <a:t> also be provided to contributory employers.</a:t>
            </a:r>
          </a:p>
          <a:p>
            <a:pPr lvl="2"/>
            <a:r>
              <a:rPr lang="en-US" sz="2400" dirty="0" smtClean="0"/>
              <a:t>States must still apply the provision which prohibits noncharging due to employer fault. (Section 3303(f), FUTA, and UIPL No. 20-12).</a:t>
            </a:r>
            <a:endParaRPr lang="en-US" sz="2400" dirty="0"/>
          </a:p>
          <a:p>
            <a:endParaRPr lang="en-US" dirty="0" smtClean="0"/>
          </a:p>
          <a:p>
            <a:pPr marL="0" indent="0">
              <a:buNone/>
            </a:pPr>
            <a:endParaRPr lang="en-US" b="1" u="sng" dirty="0" smtClean="0"/>
          </a:p>
          <a:p>
            <a:pPr marL="0" indent="0">
              <a:buNone/>
            </a:pPr>
            <a:endParaRPr lang="en-US" dirty="0" smtClean="0"/>
          </a:p>
        </p:txBody>
      </p:sp>
    </p:spTree>
    <p:custDataLst>
      <p:tags r:id="rId1"/>
    </p:custDataLst>
    <p:extLst>
      <p:ext uri="{BB962C8B-B14F-4D97-AF65-F5344CB8AC3E}">
        <p14:creationId xmlns:p14="http://schemas.microsoft.com/office/powerpoint/2010/main" val="605286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600" b="1" i="0" u="none" strike="noStrike" kern="1200" cap="none" spc="0" normalizeH="0" baseline="0" noProof="0" dirty="0">
              <a:ln>
                <a:noFill/>
              </a:ln>
              <a:solidFill>
                <a:srgbClr val="2C5261"/>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normAutofit/>
          </a:bodyPr>
          <a:lstStyle/>
          <a:p>
            <a:r>
              <a:rPr lang="en-US" dirty="0" smtClean="0"/>
              <a:t>Emergency Flexibility allowed in EUISAA Section 4102(b)</a:t>
            </a:r>
            <a:endParaRPr lang="en-US" dirty="0"/>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p:txBody>
          <a:bodyPr>
            <a:normAutofit/>
          </a:bodyPr>
          <a:lstStyle/>
          <a:p>
            <a:r>
              <a:rPr lang="en-US" dirty="0" smtClean="0"/>
              <a:t>We </a:t>
            </a:r>
            <a:r>
              <a:rPr lang="en-US" dirty="0"/>
              <a:t>encourage states to adopt these additional </a:t>
            </a:r>
            <a:r>
              <a:rPr lang="en-US" dirty="0" smtClean="0"/>
              <a:t>temporary permissible flexibilities.</a:t>
            </a:r>
            <a:endParaRPr lang="en-US" dirty="0"/>
          </a:p>
          <a:p>
            <a:r>
              <a:rPr lang="en-US" dirty="0" smtClean="0"/>
              <a:t>When implementation of these flexibilities impacts your ability to receive Emergency Administrative Grants. </a:t>
            </a:r>
          </a:p>
          <a:p>
            <a:pPr lvl="1"/>
            <a:r>
              <a:rPr lang="en-US" dirty="0" smtClean="0"/>
              <a:t>Requirement for Allotment II: A state must demonstrate the steps it has taken or will take to ease eligibility requirements, including modifying or suspending work search requirements and the waiting week, and non-charging employers directly impacted by COVID-19 due to an illness in the workplace or direction from a public health official to isolate or quarantine workers.</a:t>
            </a:r>
          </a:p>
          <a:p>
            <a:pPr lvl="2"/>
            <a:r>
              <a:rPr lang="en-US" dirty="0" smtClean="0"/>
              <a:t>Clarification: While noncharging “employers directly impacted by COVID-19” due to the reasons listed above is a minimum qualification for Allotment II, states do have flexibility to expand noncharging beyond this (see previous slide).</a:t>
            </a:r>
            <a:endParaRPr lang="en-US" dirty="0"/>
          </a:p>
          <a:p>
            <a:pPr marL="0" indent="0">
              <a:buNone/>
            </a:pPr>
            <a:endParaRPr lang="en-US" b="1" u="sng" dirty="0" smtClean="0"/>
          </a:p>
          <a:p>
            <a:pPr marL="0" indent="0">
              <a:buNone/>
            </a:pPr>
            <a:endParaRPr lang="en-US" dirty="0" smtClean="0"/>
          </a:p>
        </p:txBody>
      </p:sp>
    </p:spTree>
    <p:custDataLst>
      <p:tags r:id="rId1"/>
    </p:custDataLst>
    <p:extLst>
      <p:ext uri="{BB962C8B-B14F-4D97-AF65-F5344CB8AC3E}">
        <p14:creationId xmlns:p14="http://schemas.microsoft.com/office/powerpoint/2010/main" val="33622740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2662</TotalTime>
  <Words>2274</Words>
  <Application>Microsoft Office PowerPoint</Application>
  <PresentationFormat>Widescreen</PresentationFormat>
  <Paragraphs>164</Paragraphs>
  <Slides>21</Slides>
  <Notes>2</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21</vt:i4>
      </vt:variant>
    </vt:vector>
  </HeadingPairs>
  <TitlesOfParts>
    <vt:vector size="34" baseType="lpstr">
      <vt:lpstr>Arial</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Where Are You?</vt:lpstr>
      <vt:lpstr>Emergency Unemployment Insurance Stabilization and Access Act of 2020 (EUISAA)</vt:lpstr>
      <vt:lpstr>Today’s Speakers</vt:lpstr>
      <vt:lpstr>Summary and Background</vt:lpstr>
      <vt:lpstr>Emergency Flexibility allowed in EUISAA Section 4102(b)</vt:lpstr>
      <vt:lpstr>Emergency Flexibility allowed in EUISAA Section 4102(b)</vt:lpstr>
      <vt:lpstr>Emergency Flexibility allowed in EUISAA Section 4102(b)</vt:lpstr>
      <vt:lpstr>Emergency Flexibility allowed in EUISAA Section 4102(b)</vt:lpstr>
      <vt:lpstr>Emergency Flexibility allowed in EUISAA Section 4102(b)</vt:lpstr>
      <vt:lpstr>Emergency Administrative Grants</vt:lpstr>
      <vt:lpstr>Emergency Administrative Grants– Allotment I</vt:lpstr>
      <vt:lpstr>Emergency Administrative Grants– Allotment II</vt:lpstr>
      <vt:lpstr>Emergency Administrative Grants– How to Apply</vt:lpstr>
      <vt:lpstr>Emergency Administrative Grants– SF-424 Instructions</vt:lpstr>
      <vt:lpstr>Emergency Administrative Grants– Key Deadlines</vt:lpstr>
      <vt:lpstr>Full Federal Funding of Extended Benefits (EB)</vt:lpstr>
      <vt:lpstr>State Trust Fund Advances </vt:lpstr>
      <vt:lpstr>Future Additional Guidance</vt:lpstr>
      <vt:lpstr>Resources</vt:lpstr>
      <vt:lpstr>Thank You!</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Garner, Jim - ETA</cp:lastModifiedBy>
  <cp:revision>308</cp:revision>
  <cp:lastPrinted>2020-03-24T21:57:22Z</cp:lastPrinted>
  <dcterms:created xsi:type="dcterms:W3CDTF">2019-06-21T16:58:05Z</dcterms:created>
  <dcterms:modified xsi:type="dcterms:W3CDTF">2020-03-25T20:11:37Z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E3E3652B-E154-4632-AF29-AF74A27B8CCB</vt:lpwstr>
  </property>
  <property fmtid="{D5CDD505-2E9C-101B-9397-08002B2CF9AE}" pid="3" name="ArticulatePath">
    <vt:lpwstr>https://appriver3651000470-my.sharepoint.com/personal/mlamb_mahernet_com/Documents/Marg-WFGPS/Content Thumbnail Images/WFGPS_PPT_Template_20191205</vt:lpwstr>
  </property>
</Properties>
</file>